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1164" r:id="rId2"/>
    <p:sldId id="1165" r:id="rId3"/>
    <p:sldId id="1166" r:id="rId4"/>
    <p:sldId id="1167" r:id="rId5"/>
    <p:sldId id="1168" r:id="rId6"/>
    <p:sldId id="1169" r:id="rId7"/>
    <p:sldId id="1170" r:id="rId8"/>
    <p:sldId id="1171" r:id="rId9"/>
    <p:sldId id="1172" r:id="rId10"/>
    <p:sldId id="1173" r:id="rId11"/>
    <p:sldId id="1174" r:id="rId12"/>
    <p:sldId id="1175" r:id="rId13"/>
    <p:sldId id="1176" r:id="rId14"/>
    <p:sldId id="1177" r:id="rId15"/>
    <p:sldId id="1178" r:id="rId16"/>
    <p:sldId id="1179" r:id="rId17"/>
    <p:sldId id="1180" r:id="rId18"/>
    <p:sldId id="1181" r:id="rId19"/>
    <p:sldId id="1182" r:id="rId20"/>
    <p:sldId id="1183" r:id="rId21"/>
    <p:sldId id="1184" r:id="rId22"/>
    <p:sldId id="1185" r:id="rId23"/>
    <p:sldId id="1186" r:id="rId24"/>
    <p:sldId id="1187" r:id="rId25"/>
    <p:sldId id="1188" r:id="rId26"/>
    <p:sldId id="1189" r:id="rId27"/>
    <p:sldId id="1190" r:id="rId28"/>
    <p:sldId id="1191" r:id="rId29"/>
    <p:sldId id="1192" r:id="rId30"/>
    <p:sldId id="1193" r:id="rId31"/>
    <p:sldId id="1194" r:id="rId32"/>
    <p:sldId id="1195" r:id="rId33"/>
    <p:sldId id="1196" r:id="rId34"/>
    <p:sldId id="1197" r:id="rId35"/>
    <p:sldId id="1198" r:id="rId36"/>
    <p:sldId id="1199" r:id="rId37"/>
    <p:sldId id="1200" r:id="rId38"/>
    <p:sldId id="1201" r:id="rId39"/>
    <p:sldId id="1202" r:id="rId40"/>
    <p:sldId id="1203" r:id="rId41"/>
    <p:sldId id="1204" r:id="rId42"/>
    <p:sldId id="1205" r:id="rId43"/>
    <p:sldId id="1206" r:id="rId44"/>
    <p:sldId id="1207" r:id="rId45"/>
    <p:sldId id="1208" r:id="rId46"/>
    <p:sldId id="1209" r:id="rId47"/>
    <p:sldId id="1210" r:id="rId48"/>
    <p:sldId id="1211" r:id="rId49"/>
    <p:sldId id="1212" r:id="rId50"/>
    <p:sldId id="1213" r:id="rId51"/>
    <p:sldId id="1214" r:id="rId52"/>
    <p:sldId id="1215"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417" y="63"/>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2DC10-BC87-4471-B69D-133B2E95094D}"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FE41B-A6BB-44FA-AA7C-004F53476FBE}" type="slidenum">
              <a:rPr lang="en-US" smtClean="0"/>
              <a:t>‹#›</a:t>
            </a:fld>
            <a:endParaRPr lang="en-US"/>
          </a:p>
        </p:txBody>
      </p:sp>
    </p:spTree>
    <p:extLst>
      <p:ext uri="{BB962C8B-B14F-4D97-AF65-F5344CB8AC3E}">
        <p14:creationId xmlns:p14="http://schemas.microsoft.com/office/powerpoint/2010/main" val="402713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defTabSz="914400">
              <a:buNone/>
              <a:defRPr/>
            </a:pPr>
            <a:endParaRPr lang="en-US" altLang="en-US" dirty="0">
              <a:cs typeface="Calibri"/>
            </a:endParaRPr>
          </a:p>
          <a:p>
            <a:pPr marL="171450" marR="0" indent="-171450" algn="l" defTabSz="914400" eaLnBrk="0" fontAlgn="base" latinLnBrk="0" hangingPunct="0">
              <a:lnSpc>
                <a:spcPct val="100000"/>
              </a:lnSpc>
              <a:spcBef>
                <a:spcPct val="30000"/>
              </a:spcBef>
              <a:spcAft>
                <a:spcPct val="0"/>
              </a:spcAft>
              <a:buClrTx/>
              <a:buSzTx/>
              <a:tabLst/>
              <a:defRPr/>
            </a:pPr>
            <a:r>
              <a:rPr lang="en-US" altLang="en-US" b="1" baseline="0" dirty="0"/>
              <a:t>Local Instructors can determine whether to train all counselors or only more experienced counselors in all aspects of education benefits</a:t>
            </a:r>
            <a:endParaRPr lang="en-US" dirty="0"/>
          </a:p>
          <a:p>
            <a:pPr marL="171450" marR="0" indent="-171450" algn="l" defTabSz="914400" rtl="0" eaLnBrk="0" fontAlgn="base" latinLnBrk="0" hangingPunct="0">
              <a:lnSpc>
                <a:spcPct val="100000"/>
              </a:lnSpc>
              <a:spcBef>
                <a:spcPct val="30000"/>
              </a:spcBef>
              <a:spcAft>
                <a:spcPct val="0"/>
              </a:spcAft>
              <a:buClrTx/>
              <a:buSzTx/>
              <a:tabLst/>
              <a:defRPr/>
            </a:pPr>
            <a:r>
              <a:rPr lang="en-US" altLang="en-US" b="1" baseline="0" dirty="0"/>
              <a:t>Counselors who are not trained should NOT prepare returns with possible education benefits</a:t>
            </a:r>
          </a:p>
          <a:p>
            <a:pPr marL="171450" marR="0" indent="-171450" algn="l" defTabSz="914400" rtl="0" eaLnBrk="0" fontAlgn="base" latinLnBrk="0" hangingPunct="0">
              <a:lnSpc>
                <a:spcPct val="100000"/>
              </a:lnSpc>
              <a:spcBef>
                <a:spcPct val="30000"/>
              </a:spcBef>
              <a:spcAft>
                <a:spcPct val="0"/>
              </a:spcAft>
              <a:buClrTx/>
              <a:buSzTx/>
              <a:tabLst/>
              <a:defRPr/>
            </a:pPr>
            <a:r>
              <a:rPr lang="en-US" altLang="en-US" b="1" baseline="0" dirty="0"/>
              <a:t>The Bogart Education Calculator can be used to determine most advantageous education benefit available – note that it does not consider a Sch C business expense alternative. </a:t>
            </a:r>
          </a:p>
          <a:p>
            <a:pPr marL="628650" marR="0" lvl="1" indent="-171450" algn="l" defTabSz="914400" rtl="0" eaLnBrk="0" fontAlgn="base" latinLnBrk="0" hangingPunct="0">
              <a:lnSpc>
                <a:spcPct val="100000"/>
              </a:lnSpc>
              <a:spcBef>
                <a:spcPct val="30000"/>
              </a:spcBef>
              <a:spcAft>
                <a:spcPct val="0"/>
              </a:spcAft>
              <a:buClrTx/>
              <a:buSzTx/>
              <a:tabLst/>
              <a:defRPr/>
            </a:pPr>
            <a:r>
              <a:rPr lang="en-US" altLang="en-US" b="1" baseline="0" dirty="0"/>
              <a:t>See instructions and training video at </a:t>
            </a:r>
            <a:r>
              <a:rPr lang="en-US" altLang="en-US" b="1" baseline="0" dirty="0" err="1"/>
              <a:t>cotaxaide.org</a:t>
            </a:r>
            <a:endParaRPr lang="en-US" altLang="en-US" b="1" baseline="0" dirty="0"/>
          </a:p>
          <a:p>
            <a:pPr marL="171450" marR="0" indent="-171450" algn="l" defTabSz="914400" rtl="0" eaLnBrk="0" fontAlgn="base" latinLnBrk="0" hangingPunct="0">
              <a:lnSpc>
                <a:spcPct val="100000"/>
              </a:lnSpc>
              <a:spcBef>
                <a:spcPct val="30000"/>
              </a:spcBef>
              <a:spcAft>
                <a:spcPct val="0"/>
              </a:spcAft>
              <a:buClrTx/>
              <a:buSzTx/>
              <a:buNone/>
              <a:tabLst/>
              <a:defRPr/>
            </a:pPr>
            <a:endParaRPr lang="en-US" altLang="en-US" b="1" baseline="0" dirty="0"/>
          </a:p>
          <a:p>
            <a:endParaRPr lang="en-US" altLang="en-US" dirty="0"/>
          </a:p>
        </p:txBody>
      </p:sp>
      <p:sp>
        <p:nvSpPr>
          <p:cNvPr id="14848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86AA966-811B-46AA-9495-E351CEAB64E1}" type="slidenum">
              <a:rPr lang="en-US" altLang="en-US"/>
              <a:pPr/>
              <a:t>1</a:t>
            </a:fld>
            <a:endParaRPr lang="en-US" altLang="en-US"/>
          </a:p>
        </p:txBody>
      </p:sp>
    </p:spTree>
    <p:extLst>
      <p:ext uri="{BB962C8B-B14F-4D97-AF65-F5344CB8AC3E}">
        <p14:creationId xmlns:p14="http://schemas.microsoft.com/office/powerpoint/2010/main" val="464458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Candidate for a degree includes anyone working toward a degree, certificate or other credential</a:t>
            </a:r>
          </a:p>
          <a:p>
            <a:endParaRPr lang="en-US" altLang="en-US" dirty="0"/>
          </a:p>
        </p:txBody>
      </p:sp>
      <p:sp>
        <p:nvSpPr>
          <p:cNvPr id="16282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F1E287-4C75-4F12-9715-376DDE4595E8}" type="slidenum">
              <a:rPr lang="en-US" altLang="en-US"/>
              <a:pPr>
                <a:spcBef>
                  <a:spcPct val="0"/>
                </a:spcBef>
              </a:pPr>
              <a:t>10</a:t>
            </a:fld>
            <a:endParaRPr lang="en-US" altLang="en-US"/>
          </a:p>
        </p:txBody>
      </p:sp>
    </p:spTree>
    <p:extLst>
      <p:ext uri="{BB962C8B-B14F-4D97-AF65-F5344CB8AC3E}">
        <p14:creationId xmlns:p14="http://schemas.microsoft.com/office/powerpoint/2010/main" val="4240862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A full ride scholarship will typically have a taxable portion for</a:t>
            </a:r>
            <a:r>
              <a:rPr lang="en-US" altLang="en-US" b="1" baseline="0" dirty="0"/>
              <a:t> room and board. Scholarship stipends are generally taxable.</a:t>
            </a:r>
          </a:p>
        </p:txBody>
      </p:sp>
      <p:sp>
        <p:nvSpPr>
          <p:cNvPr id="16384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1ADC53F-8714-4DBC-8697-2EF7EF904843}" type="slidenum">
              <a:rPr lang="en-US" altLang="en-US"/>
              <a:pPr/>
              <a:t>11</a:t>
            </a:fld>
            <a:endParaRPr lang="en-US" altLang="en-US"/>
          </a:p>
        </p:txBody>
      </p:sp>
    </p:spTree>
    <p:extLst>
      <p:ext uri="{BB962C8B-B14F-4D97-AF65-F5344CB8AC3E}">
        <p14:creationId xmlns:p14="http://schemas.microsoft.com/office/powerpoint/2010/main" val="117961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040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a:buChar char="•"/>
            </a:pPr>
            <a:r>
              <a:rPr lang="en-US" altLang="en-US" b="1" dirty="0"/>
              <a:t>Unrestricted</a:t>
            </a:r>
            <a:r>
              <a:rPr lang="en-US" altLang="en-US" b="1" baseline="0" dirty="0"/>
              <a:t> grants or scholarships are not restricted to tuition and fee expense – Pell Grant, for example. </a:t>
            </a:r>
          </a:p>
          <a:p>
            <a:pPr>
              <a:buFont typeface="Arial"/>
              <a:buChar char="•"/>
            </a:pPr>
            <a:r>
              <a:rPr lang="en-US" altLang="en-US" b="1" baseline="0" dirty="0"/>
              <a:t>Use Optimizer in Bogart calculator- instructions in first tab of Bogart Education Calculator</a:t>
            </a:r>
          </a:p>
          <a:p>
            <a:pPr>
              <a:buFont typeface="Arial"/>
              <a:buChar char="•"/>
            </a:pPr>
            <a:r>
              <a:rPr lang="en-US" altLang="en-US" b="1" baseline="0" dirty="0"/>
              <a:t>Not all </a:t>
            </a:r>
            <a:r>
              <a:rPr lang="en-US" altLang="en-US" b="1" dirty="0"/>
              <a:t>scholarships and grants</a:t>
            </a:r>
            <a:r>
              <a:rPr lang="en-US" altLang="en-US" b="1" baseline="0" dirty="0"/>
              <a:t> can be made taxable ONLY unrestricted (not restricted to tuition and fees)</a:t>
            </a:r>
          </a:p>
          <a:p>
            <a:r>
              <a:rPr lang="en-US" altLang="en-US" b="1" baseline="0" dirty="0"/>
              <a:t>Pell grants are always unrestricted.</a:t>
            </a:r>
          </a:p>
          <a:p>
            <a:r>
              <a:rPr lang="en-US" altLang="en-US" b="1" baseline="0" dirty="0"/>
              <a:t>If student is not sure whether the grant or scholarship is restricted, ask if they could have withdrawn the funds. If so, not restricted.</a:t>
            </a:r>
          </a:p>
          <a:p>
            <a:r>
              <a:rPr lang="en-US" altLang="en-US" b="1" baseline="0" dirty="0"/>
              <a:t>If student is not sure, they can contact the school to confirm</a:t>
            </a:r>
            <a:endParaRPr lang="en-US" altLang="en-US" b="1" dirty="0"/>
          </a:p>
          <a:p>
            <a:pPr>
              <a:buFont typeface="Arial"/>
              <a:buChar char="•"/>
            </a:pPr>
            <a:endParaRPr lang="en-US" altLang="en-US" b="1" baseline="0" dirty="0">
              <a:cs typeface="Calibri"/>
            </a:endParaRPr>
          </a:p>
          <a:p>
            <a:endParaRPr lang="en-US" altLang="en-US" b="1" dirty="0">
              <a:cs typeface="Calibri"/>
            </a:endParaRPr>
          </a:p>
        </p:txBody>
      </p:sp>
      <p:sp>
        <p:nvSpPr>
          <p:cNvPr id="23040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361B58-B966-4DE8-9827-6B1F32A2F1C4}" type="slidenum">
              <a:rPr lang="en-US" altLang="en-US"/>
              <a:pPr>
                <a:spcBef>
                  <a:spcPct val="0"/>
                </a:spcBef>
              </a:pPr>
              <a:t>12</a:t>
            </a:fld>
            <a:endParaRPr lang="en-US" altLang="en-US"/>
          </a:p>
        </p:txBody>
      </p:sp>
    </p:spTree>
    <p:extLst>
      <p:ext uri="{BB962C8B-B14F-4D97-AF65-F5344CB8AC3E}">
        <p14:creationId xmlns:p14="http://schemas.microsoft.com/office/powerpoint/2010/main" val="3712549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Scholarship income is considered earned income to</a:t>
            </a:r>
            <a:r>
              <a:rPr lang="en-US" altLang="en-US" baseline="0" dirty="0"/>
              <a:t> determine if the individual is required to file. However, once the scholarship income is on the tax return, it becomes </a:t>
            </a:r>
            <a:r>
              <a:rPr lang="en-US" altLang="en-US" i="1" baseline="0" dirty="0"/>
              <a:t>unearned income</a:t>
            </a:r>
            <a:r>
              <a:rPr lang="en-US" altLang="en-US" baseline="0" dirty="0"/>
              <a:t>.</a:t>
            </a:r>
            <a:endParaRPr lang="en-US" altLang="en-US" dirty="0"/>
          </a:p>
        </p:txBody>
      </p:sp>
      <p:sp>
        <p:nvSpPr>
          <p:cNvPr id="16794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F18977B-C348-4AF4-B102-AAD62CD72C10}" type="slidenum">
              <a:rPr lang="en-US" altLang="en-US"/>
              <a:pPr/>
              <a:t>13</a:t>
            </a:fld>
            <a:endParaRPr lang="en-US" altLang="en-US"/>
          </a:p>
        </p:txBody>
      </p:sp>
    </p:spTree>
    <p:extLst>
      <p:ext uri="{BB962C8B-B14F-4D97-AF65-F5344CB8AC3E}">
        <p14:creationId xmlns:p14="http://schemas.microsoft.com/office/powerpoint/2010/main" val="11101572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998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F83F130-2621-4013-8454-43326F2C8606}" type="slidenum">
              <a:rPr lang="en-US" altLang="en-US"/>
              <a:pPr/>
              <a:t>14</a:t>
            </a:fld>
            <a:endParaRPr lang="en-US" altLang="en-US"/>
          </a:p>
        </p:txBody>
      </p:sp>
    </p:spTree>
    <p:extLst>
      <p:ext uri="{BB962C8B-B14F-4D97-AF65-F5344CB8AC3E}">
        <p14:creationId xmlns:p14="http://schemas.microsoft.com/office/powerpoint/2010/main" val="39358048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May</a:t>
            </a:r>
            <a:r>
              <a:rPr lang="en-US" altLang="en-US" b="1" baseline="0" dirty="0"/>
              <a:t> have Lifetime Learning and AOC on same return but not for the same student. </a:t>
            </a:r>
            <a:endParaRPr lang="en-US" altLang="en-US" b="1" dirty="0"/>
          </a:p>
        </p:txBody>
      </p:sp>
      <p:sp>
        <p:nvSpPr>
          <p:cNvPr id="17203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4615A1-EAAC-4BBF-AF53-20F00069B29F}" type="slidenum">
              <a:rPr lang="en-US" altLang="en-US"/>
              <a:pPr>
                <a:spcBef>
                  <a:spcPct val="0"/>
                </a:spcBef>
              </a:pPr>
              <a:t>15</a:t>
            </a:fld>
            <a:endParaRPr lang="en-US" altLang="en-US"/>
          </a:p>
        </p:txBody>
      </p:sp>
    </p:spTree>
    <p:extLst>
      <p:ext uri="{BB962C8B-B14F-4D97-AF65-F5344CB8AC3E}">
        <p14:creationId xmlns:p14="http://schemas.microsoft.com/office/powerpoint/2010/main" val="1726952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7306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1E4A0C-569A-415B-B57A-5AF6E5A717B3}" type="slidenum">
              <a:rPr lang="en-US" altLang="en-US"/>
              <a:pPr>
                <a:spcBef>
                  <a:spcPct val="0"/>
                </a:spcBef>
              </a:pPr>
              <a:t>16</a:t>
            </a:fld>
            <a:endParaRPr lang="en-US" altLang="en-US"/>
          </a:p>
        </p:txBody>
      </p:sp>
    </p:spTree>
    <p:extLst>
      <p:ext uri="{BB962C8B-B14F-4D97-AF65-F5344CB8AC3E}">
        <p14:creationId xmlns:p14="http://schemas.microsoft.com/office/powerpoint/2010/main" val="14303274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See Pub 17, Chapter 34 for Eligible Institutions, or</a:t>
            </a:r>
          </a:p>
          <a:p>
            <a:r>
              <a:rPr lang="en-US" altLang="en-US" b="1" dirty="0"/>
              <a:t>https://</a:t>
            </a:r>
            <a:r>
              <a:rPr lang="en-US" altLang="en-US" b="1" dirty="0" err="1"/>
              <a:t>fafsa.ed.gov/FAFSA/app/schoolSearch</a:t>
            </a:r>
            <a:endParaRPr lang="en-US" altLang="en-US" b="1" dirty="0"/>
          </a:p>
        </p:txBody>
      </p:sp>
      <p:sp>
        <p:nvSpPr>
          <p:cNvPr id="17408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027F57-0DD1-4734-9DBF-E29589164724}" type="slidenum">
              <a:rPr lang="en-US" altLang="en-US"/>
              <a:pPr>
                <a:spcBef>
                  <a:spcPct val="0"/>
                </a:spcBef>
              </a:pPr>
              <a:t>17</a:t>
            </a:fld>
            <a:endParaRPr lang="en-US" altLang="en-US"/>
          </a:p>
        </p:txBody>
      </p:sp>
    </p:spTree>
    <p:extLst>
      <p:ext uri="{BB962C8B-B14F-4D97-AF65-F5344CB8AC3E}">
        <p14:creationId xmlns:p14="http://schemas.microsoft.com/office/powerpoint/2010/main" val="1846811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6130" name="Rectangle 8"/>
          <p:cNvSpPr>
            <a:spLocks noGrp="1" noChangeArrowheads="1"/>
          </p:cNvSpPr>
          <p:nvPr>
            <p:ph type="sldNum" sz="quarter" idx="5"/>
          </p:nvPr>
        </p:nvSpPr>
        <p:spPr>
          <a:xfrm>
            <a:off x="3884613" y="8685213"/>
            <a:ext cx="2971800" cy="458787"/>
          </a:xfrm>
          <a:prstGeom prst="rect">
            <a:avLst/>
          </a:prstGeom>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fld id="{43E0885D-5335-4E60-B2FC-8D27E38CC036}" type="slidenum">
              <a:rPr lang="en-US" altLang="en-US" smtClean="0"/>
              <a:pPr/>
              <a:t>18</a:t>
            </a:fld>
            <a:endParaRPr lang="en-US" altLang="en-US"/>
          </a:p>
        </p:txBody>
      </p:sp>
      <p:sp>
        <p:nvSpPr>
          <p:cNvPr id="5" name="Slide Image Placeholder 4"/>
          <p:cNvSpPr>
            <a:spLocks noGrp="1" noRot="1" noChangeAspect="1"/>
          </p:cNvSpPr>
          <p:nvPr>
            <p:ph type="sldImg"/>
          </p:nvPr>
        </p:nvSpPr>
        <p:spPr>
          <a:xfrm>
            <a:off x="1371600" y="1143000"/>
            <a:ext cx="4114800" cy="3086100"/>
          </a:xfrm>
          <a:prstGeom prst="rect">
            <a:avLst/>
          </a:prstGeom>
        </p:spPr>
      </p:sp>
      <p:sp>
        <p:nvSpPr>
          <p:cNvPr id="6" name="Notes Placeholder 5"/>
          <p:cNvSpPr>
            <a:spLocks noGrp="1"/>
          </p:cNvSpPr>
          <p:nvPr>
            <p:ph type="body" idx="1"/>
          </p:nvPr>
        </p:nvSpPr>
        <p:spPr>
          <a:xfrm>
            <a:off x="685800" y="4400550"/>
            <a:ext cx="5486400" cy="3600450"/>
          </a:xfrm>
          <a:prstGeom prst="rect">
            <a:avLst/>
          </a:prstGeom>
        </p:spPr>
        <p:txBody>
          <a:bodyPr/>
          <a:lstStyle/>
          <a:p>
            <a:r>
              <a:rPr lang="en-US" altLang="en-US" b="1" dirty="0"/>
              <a:t>Does NOT include student fees for personal expenses like dorm fees, health fees, or parking fees even if required for enrollment</a:t>
            </a:r>
          </a:p>
          <a:p>
            <a:endParaRPr lang="en-US" dirty="0"/>
          </a:p>
        </p:txBody>
      </p:sp>
    </p:spTree>
    <p:extLst>
      <p:ext uri="{BB962C8B-B14F-4D97-AF65-F5344CB8AC3E}">
        <p14:creationId xmlns:p14="http://schemas.microsoft.com/office/powerpoint/2010/main" val="26490764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715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2737" indent="-172737" eaLnBrk="1" hangingPunct="1">
              <a:spcBef>
                <a:spcPct val="0"/>
              </a:spcBef>
              <a:buFontTx/>
              <a:buChar char="•"/>
            </a:pPr>
            <a:r>
              <a:rPr lang="en-US" altLang="en-US" b="1" dirty="0"/>
              <a:t>3</a:t>
            </a:r>
            <a:r>
              <a:rPr lang="en-US" altLang="en-US" b="1" baseline="30000" dirty="0"/>
              <a:t>rd</a:t>
            </a:r>
            <a:r>
              <a:rPr lang="en-US" altLang="en-US" b="1" dirty="0"/>
              <a:t> party may be relative such as grandparent</a:t>
            </a:r>
          </a:p>
          <a:p>
            <a:pPr marL="172737" indent="-172737" eaLnBrk="1" hangingPunct="1">
              <a:spcBef>
                <a:spcPct val="0"/>
              </a:spcBef>
              <a:buFontTx/>
              <a:buChar char="•"/>
            </a:pPr>
            <a:r>
              <a:rPr lang="en-US" altLang="en-US" b="1" dirty="0"/>
              <a:t>If grandparent pays the</a:t>
            </a:r>
            <a:r>
              <a:rPr lang="en-US" altLang="en-US" b="1" baseline="0" dirty="0"/>
              <a:t> education expenses</a:t>
            </a:r>
            <a:r>
              <a:rPr lang="en-US" altLang="en-US" b="1" dirty="0"/>
              <a:t>, it is deemed paid by the student and parent taxpayers can claim the credit</a:t>
            </a:r>
          </a:p>
          <a:p>
            <a:pPr marL="172737" indent="-172737" eaLnBrk="1" hangingPunct="1">
              <a:spcBef>
                <a:spcPct val="0"/>
              </a:spcBef>
              <a:buFontTx/>
              <a:buChar char="•"/>
            </a:pPr>
            <a:r>
              <a:rPr lang="en-US" altLang="en-US" b="1" dirty="0"/>
              <a:t>Since costs paid by student are considered paid by taxpayer, costs paid by 3</a:t>
            </a:r>
            <a:r>
              <a:rPr lang="en-US" altLang="en-US" b="1" baseline="30000" dirty="0"/>
              <a:t>rd</a:t>
            </a:r>
            <a:r>
              <a:rPr lang="en-US" altLang="en-US" b="1" dirty="0"/>
              <a:t> party are then</a:t>
            </a:r>
            <a:r>
              <a:rPr lang="en-US" altLang="en-US" b="1" baseline="0" dirty="0"/>
              <a:t> considered paid by taxpayer.</a:t>
            </a:r>
            <a:endParaRPr lang="en-US" altLang="en-US" b="1" dirty="0"/>
          </a:p>
        </p:txBody>
      </p:sp>
      <p:sp>
        <p:nvSpPr>
          <p:cNvPr id="17715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3759" indent="-287371">
              <a:spcBef>
                <a:spcPct val="30000"/>
              </a:spcBef>
              <a:defRPr sz="1200">
                <a:solidFill>
                  <a:schemeClr val="tx1"/>
                </a:solidFill>
                <a:latin typeface="Calibri" panose="020F0502020204030204" pitchFamily="34" charset="0"/>
              </a:defRPr>
            </a:lvl2pPr>
            <a:lvl3pPr marL="1158904" indent="-230839">
              <a:spcBef>
                <a:spcPct val="30000"/>
              </a:spcBef>
              <a:defRPr sz="1200">
                <a:solidFill>
                  <a:schemeClr val="tx1"/>
                </a:solidFill>
                <a:latin typeface="Calibri" panose="020F0502020204030204" pitchFamily="34" charset="0"/>
              </a:defRPr>
            </a:lvl3pPr>
            <a:lvl4pPr marL="1625293" indent="-230839">
              <a:spcBef>
                <a:spcPct val="30000"/>
              </a:spcBef>
              <a:defRPr sz="1200">
                <a:solidFill>
                  <a:schemeClr val="tx1"/>
                </a:solidFill>
                <a:latin typeface="Calibri" panose="020F0502020204030204" pitchFamily="34" charset="0"/>
              </a:defRPr>
            </a:lvl4pPr>
            <a:lvl5pPr marL="2090111" indent="-230839">
              <a:spcBef>
                <a:spcPct val="30000"/>
              </a:spcBef>
              <a:defRPr sz="1200">
                <a:solidFill>
                  <a:schemeClr val="tx1"/>
                </a:solidFill>
                <a:latin typeface="Calibri" panose="020F0502020204030204" pitchFamily="34" charset="0"/>
              </a:defRPr>
            </a:lvl5pPr>
            <a:lvl6pPr marL="2542366" indent="-230839" eaLnBrk="0" fontAlgn="base" hangingPunct="0">
              <a:spcBef>
                <a:spcPct val="30000"/>
              </a:spcBef>
              <a:spcAft>
                <a:spcPct val="0"/>
              </a:spcAft>
              <a:defRPr sz="1200">
                <a:solidFill>
                  <a:schemeClr val="tx1"/>
                </a:solidFill>
                <a:latin typeface="Calibri" panose="020F0502020204030204" pitchFamily="34" charset="0"/>
              </a:defRPr>
            </a:lvl6pPr>
            <a:lvl7pPr marL="2994621" indent="-230839" eaLnBrk="0" fontAlgn="base" hangingPunct="0">
              <a:spcBef>
                <a:spcPct val="30000"/>
              </a:spcBef>
              <a:spcAft>
                <a:spcPct val="0"/>
              </a:spcAft>
              <a:defRPr sz="1200">
                <a:solidFill>
                  <a:schemeClr val="tx1"/>
                </a:solidFill>
                <a:latin typeface="Calibri" panose="020F0502020204030204" pitchFamily="34" charset="0"/>
              </a:defRPr>
            </a:lvl7pPr>
            <a:lvl8pPr marL="3446876" indent="-230839" eaLnBrk="0" fontAlgn="base" hangingPunct="0">
              <a:spcBef>
                <a:spcPct val="30000"/>
              </a:spcBef>
              <a:spcAft>
                <a:spcPct val="0"/>
              </a:spcAft>
              <a:defRPr sz="1200">
                <a:solidFill>
                  <a:schemeClr val="tx1"/>
                </a:solidFill>
                <a:latin typeface="Calibri" panose="020F0502020204030204" pitchFamily="34" charset="0"/>
              </a:defRPr>
            </a:lvl8pPr>
            <a:lvl9pPr marL="3899131" indent="-230839"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D9A638-A3B6-427C-9B60-14D878207122}" type="slidenum">
              <a:rPr lang="en-US" altLang="en-US">
                <a:ea typeface="MS PGothic" panose="020B0600070205080204" pitchFamily="34" charset="-128"/>
              </a:rPr>
              <a:pPr>
                <a:spcBef>
                  <a:spcPct val="0"/>
                </a:spcBef>
              </a:pPr>
              <a:t>19</a:t>
            </a:fld>
            <a:endParaRPr lang="en-US" altLang="en-US">
              <a:ea typeface="MS PGothic" panose="020B0600070205080204" pitchFamily="34" charset="-128"/>
            </a:endParaRPr>
          </a:p>
        </p:txBody>
      </p:sp>
    </p:spTree>
    <p:extLst>
      <p:ext uri="{BB962C8B-B14F-4D97-AF65-F5344CB8AC3E}">
        <p14:creationId xmlns:p14="http://schemas.microsoft.com/office/powerpoint/2010/main" val="400008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4775" y="1143000"/>
            <a:ext cx="4108450" cy="308133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C25680D9-0D14-4912-96CD-C1D7234EAB33}" type="slidenum">
              <a:rPr lang="en-US" smtClean="0"/>
              <a:t>2</a:t>
            </a:fld>
            <a:endParaRPr lang="en-US"/>
          </a:p>
        </p:txBody>
      </p:sp>
    </p:spTree>
    <p:extLst>
      <p:ext uri="{BB962C8B-B14F-4D97-AF65-F5344CB8AC3E}">
        <p14:creationId xmlns:p14="http://schemas.microsoft.com/office/powerpoint/2010/main" val="42222533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4775" y="1143000"/>
            <a:ext cx="4108450" cy="308133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C25680D9-0D14-4912-96CD-C1D7234EAB33}" type="slidenum">
              <a:rPr lang="en-US" smtClean="0"/>
              <a:t>20</a:t>
            </a:fld>
            <a:endParaRPr lang="en-US"/>
          </a:p>
        </p:txBody>
      </p:sp>
    </p:spTree>
    <p:extLst>
      <p:ext uri="{BB962C8B-B14F-4D97-AF65-F5344CB8AC3E}">
        <p14:creationId xmlns:p14="http://schemas.microsoft.com/office/powerpoint/2010/main" val="37943032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See next slide for</a:t>
            </a:r>
            <a:r>
              <a:rPr lang="en-US" altLang="en-US" b="1" baseline="0" dirty="0"/>
              <a:t> refundable exceptions</a:t>
            </a:r>
            <a:endParaRPr lang="en-US" altLang="en-US" b="1" dirty="0"/>
          </a:p>
        </p:txBody>
      </p:sp>
      <p:sp>
        <p:nvSpPr>
          <p:cNvPr id="18022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767DD53-9BDA-4CB9-AD42-2F7552DFE250}" type="slidenum">
              <a:rPr lang="en-US" altLang="en-US"/>
              <a:pPr/>
              <a:t>21</a:t>
            </a:fld>
            <a:endParaRPr lang="en-US" altLang="en-US"/>
          </a:p>
        </p:txBody>
      </p:sp>
    </p:spTree>
    <p:extLst>
      <p:ext uri="{BB962C8B-B14F-4D97-AF65-F5344CB8AC3E}">
        <p14:creationId xmlns:p14="http://schemas.microsoft.com/office/powerpoint/2010/main" val="10761705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8425" y="1143000"/>
            <a:ext cx="4121150" cy="3090863"/>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b="1" dirty="0"/>
              <a:t>Nonrefundable</a:t>
            </a:r>
            <a:r>
              <a:rPr lang="en-US" b="1" baseline="0" dirty="0"/>
              <a:t> portion of AOC still available. </a:t>
            </a:r>
          </a:p>
          <a:p>
            <a:r>
              <a:rPr lang="en-US" b="1" baseline="0" dirty="0" err="1"/>
              <a:t>TaxSlayer</a:t>
            </a:r>
            <a:r>
              <a:rPr lang="en-US" b="1" baseline="0" dirty="0"/>
              <a:t> will apply limitations depending on student’s age and how the counselor answers the popup questions. </a:t>
            </a:r>
          </a:p>
          <a:p>
            <a:r>
              <a:rPr lang="en-US" b="1" baseline="0" dirty="0"/>
              <a:t>Counselor must be able to explain why the taxpayer did not receive refundable portion of the credit.</a:t>
            </a:r>
            <a:endParaRPr lang="en-US" b="1"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fld id="{F5681FAE-362A-4F02-998B-F37503382835}" type="slidenum">
              <a:rPr lang="en-US" altLang="en-US" smtClean="0"/>
              <a:pPr/>
              <a:t>22</a:t>
            </a:fld>
            <a:endParaRPr lang="en-US" altLang="en-US"/>
          </a:p>
        </p:txBody>
      </p:sp>
    </p:spTree>
    <p:extLst>
      <p:ext uri="{BB962C8B-B14F-4D97-AF65-F5344CB8AC3E}">
        <p14:creationId xmlns:p14="http://schemas.microsoft.com/office/powerpoint/2010/main" val="3996629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1" dirty="0"/>
              <a:t>2019 Income phase-out for AGI greater than $80,000 ($160,000 MFJ) </a:t>
            </a:r>
          </a:p>
          <a:p>
            <a:r>
              <a:rPr lang="en-US" b="1" dirty="0">
                <a:cs typeface="Calibri"/>
              </a:rPr>
              <a:t>Remember no MFS allowed for education credits</a:t>
            </a:r>
          </a:p>
        </p:txBody>
      </p:sp>
      <p:sp>
        <p:nvSpPr>
          <p:cNvPr id="18125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04B58B-2870-42D2-AC0F-72ABC3889CE6}" type="slidenum">
              <a:rPr lang="en-US" altLang="en-US"/>
              <a:pPr>
                <a:spcBef>
                  <a:spcPct val="0"/>
                </a:spcBef>
              </a:pPr>
              <a:t>23</a:t>
            </a:fld>
            <a:endParaRPr lang="en-US" altLang="en-US"/>
          </a:p>
        </p:txBody>
      </p:sp>
    </p:spTree>
    <p:extLst>
      <p:ext uri="{BB962C8B-B14F-4D97-AF65-F5344CB8AC3E}">
        <p14:creationId xmlns:p14="http://schemas.microsoft.com/office/powerpoint/2010/main" val="38105121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330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4DF3F1-09DF-45A5-86ED-BD7856F683F4}" type="slidenum">
              <a:rPr lang="en-US" altLang="en-US"/>
              <a:pPr>
                <a:spcBef>
                  <a:spcPct val="0"/>
                </a:spcBef>
              </a:pPr>
              <a:t>24</a:t>
            </a:fld>
            <a:endParaRPr lang="en-US" altLang="en-US"/>
          </a:p>
        </p:txBody>
      </p:sp>
    </p:spTree>
    <p:extLst>
      <p:ext uri="{BB962C8B-B14F-4D97-AF65-F5344CB8AC3E}">
        <p14:creationId xmlns:p14="http://schemas.microsoft.com/office/powerpoint/2010/main" val="32159951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8425" y="1143000"/>
            <a:ext cx="4121150" cy="3090863"/>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b="1" dirty="0"/>
              <a:t>Most degreed programs now require electronic</a:t>
            </a:r>
            <a:r>
              <a:rPr lang="en-US" b="1" baseline="0" dirty="0"/>
              <a:t> submission and receipt of assignments, group collaboration and grades.</a:t>
            </a:r>
            <a:endParaRPr lang="en-US" b="1" dirty="0"/>
          </a:p>
          <a:p>
            <a:r>
              <a:rPr lang="en-US" b="1" dirty="0"/>
              <a:t>Computers allowed for Lifetime learning</a:t>
            </a:r>
            <a:r>
              <a:rPr lang="en-US" b="1" baseline="0" dirty="0"/>
              <a:t> credit ONLY when required as a condition of enrollment or attendance – typically when included in tuition </a:t>
            </a:r>
            <a:endParaRPr lang="en-US" b="1"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fld id="{F5681FAE-362A-4F02-998B-F37503382835}" type="slidenum">
              <a:rPr lang="en-US" altLang="en-US" smtClean="0"/>
              <a:pPr/>
              <a:t>25</a:t>
            </a:fld>
            <a:endParaRPr lang="en-US" altLang="en-US"/>
          </a:p>
        </p:txBody>
      </p:sp>
    </p:spTree>
    <p:extLst>
      <p:ext uri="{BB962C8B-B14F-4D97-AF65-F5344CB8AC3E}">
        <p14:creationId xmlns:p14="http://schemas.microsoft.com/office/powerpoint/2010/main" val="9362983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4775" y="1143000"/>
            <a:ext cx="4108450" cy="308133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C25680D9-0D14-4912-96CD-C1D7234EAB33}" type="slidenum">
              <a:rPr lang="en-US" smtClean="0"/>
              <a:t>26</a:t>
            </a:fld>
            <a:endParaRPr lang="en-US"/>
          </a:p>
        </p:txBody>
      </p:sp>
    </p:spTree>
    <p:extLst>
      <p:ext uri="{BB962C8B-B14F-4D97-AF65-F5344CB8AC3E}">
        <p14:creationId xmlns:p14="http://schemas.microsoft.com/office/powerpoint/2010/main" val="5453494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2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5A1376-50ED-40E5-A035-7C12EECB3DE0}" type="slidenum">
              <a:rPr lang="en-US" altLang="en-US"/>
              <a:pPr>
                <a:spcBef>
                  <a:spcPct val="0"/>
                </a:spcBef>
              </a:pPr>
              <a:t>27</a:t>
            </a:fld>
            <a:endParaRPr lang="en-US" altLang="en-US"/>
          </a:p>
        </p:txBody>
      </p:sp>
    </p:spTree>
    <p:extLst>
      <p:ext uri="{BB962C8B-B14F-4D97-AF65-F5344CB8AC3E}">
        <p14:creationId xmlns:p14="http://schemas.microsoft.com/office/powerpoint/2010/main" val="6921851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Remember no MFS</a:t>
            </a:r>
            <a:r>
              <a:rPr lang="en-US" altLang="en-US" b="1" baseline="0" dirty="0"/>
              <a:t> allowed</a:t>
            </a:r>
          </a:p>
          <a:p>
            <a:r>
              <a:rPr lang="en-US" altLang="en-US" b="1" baseline="0" dirty="0"/>
              <a:t>No half-time requirement</a:t>
            </a:r>
            <a:endParaRPr lang="en-US" altLang="en-US" b="1" dirty="0"/>
          </a:p>
        </p:txBody>
      </p:sp>
      <p:sp>
        <p:nvSpPr>
          <p:cNvPr id="18534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E5DC1B-EF4A-4C4D-B55E-7F1564DE9E63}" type="slidenum">
              <a:rPr lang="en-US" altLang="en-US"/>
              <a:pPr>
                <a:spcBef>
                  <a:spcPct val="0"/>
                </a:spcBef>
              </a:pPr>
              <a:t>28</a:t>
            </a:fld>
            <a:endParaRPr lang="en-US" altLang="en-US"/>
          </a:p>
        </p:txBody>
      </p:sp>
    </p:spTree>
    <p:extLst>
      <p:ext uri="{BB962C8B-B14F-4D97-AF65-F5344CB8AC3E}">
        <p14:creationId xmlns:p14="http://schemas.microsoft.com/office/powerpoint/2010/main" val="386710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Typically,</a:t>
            </a:r>
            <a:r>
              <a:rPr lang="en-US" altLang="en-US" b="1" baseline="0" dirty="0"/>
              <a:t> b</a:t>
            </a:r>
            <a:r>
              <a:rPr lang="en-US" altLang="en-US" b="1" dirty="0"/>
              <a:t>ooks and equipment eligible</a:t>
            </a:r>
            <a:r>
              <a:rPr lang="en-US" altLang="en-US" b="1" baseline="0" dirty="0"/>
              <a:t> expense only when included in tuition and fees.</a:t>
            </a:r>
            <a:endParaRPr lang="en-US" altLang="en-US" b="1" dirty="0"/>
          </a:p>
        </p:txBody>
      </p:sp>
      <p:sp>
        <p:nvSpPr>
          <p:cNvPr id="18637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EC7071-72EB-409E-94F9-1B52E84701DD}" type="slidenum">
              <a:rPr lang="en-US" altLang="en-US"/>
              <a:pPr>
                <a:spcBef>
                  <a:spcPct val="0"/>
                </a:spcBef>
              </a:pPr>
              <a:t>29</a:t>
            </a:fld>
            <a:endParaRPr lang="en-US" altLang="en-US"/>
          </a:p>
        </p:txBody>
      </p:sp>
    </p:spTree>
    <p:extLst>
      <p:ext uri="{BB962C8B-B14F-4D97-AF65-F5344CB8AC3E}">
        <p14:creationId xmlns:p14="http://schemas.microsoft.com/office/powerpoint/2010/main" val="3692283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4775" y="1143000"/>
            <a:ext cx="4108450" cy="308133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C25680D9-0D14-4912-96CD-C1D7234EAB33}" type="slidenum">
              <a:rPr lang="en-US" smtClean="0"/>
              <a:t>3</a:t>
            </a:fld>
            <a:endParaRPr lang="en-US"/>
          </a:p>
        </p:txBody>
      </p:sp>
    </p:spTree>
    <p:extLst>
      <p:ext uri="{BB962C8B-B14F-4D97-AF65-F5344CB8AC3E}">
        <p14:creationId xmlns:p14="http://schemas.microsoft.com/office/powerpoint/2010/main" val="248237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341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Other questions to ask:</a:t>
            </a:r>
            <a:endParaRPr lang="en-US" dirty="0"/>
          </a:p>
          <a:p>
            <a:pPr eaLnBrk="1" hangingPunct="1">
              <a:spcBef>
                <a:spcPct val="0"/>
              </a:spcBef>
            </a:pPr>
            <a:r>
              <a:rPr lang="en-US" altLang="en-US" b="1" dirty="0"/>
              <a:t>Brown’s filing status ?  (MFJ) </a:t>
            </a:r>
            <a:r>
              <a:rPr lang="en-US" altLang="en-US" b="1" dirty="0">
                <a:cs typeface="Calibri"/>
              </a:rPr>
              <a:t> If MFS, no credits allowed</a:t>
            </a:r>
            <a:endParaRPr lang="en-US" dirty="0"/>
          </a:p>
          <a:p>
            <a:pPr eaLnBrk="1" hangingPunct="1">
              <a:spcBef>
                <a:spcPct val="0"/>
              </a:spcBef>
            </a:pPr>
            <a:r>
              <a:rPr lang="en-US" altLang="en-US" b="1" dirty="0"/>
              <a:t>Felony drug convictions?   (no)</a:t>
            </a:r>
            <a:r>
              <a:rPr lang="en-US" altLang="en-US" b="1" dirty="0">
                <a:cs typeface="Calibri"/>
              </a:rPr>
              <a:t>  If yes, switch to Lifetime Learning Credit</a:t>
            </a:r>
            <a:endParaRPr lang="en-US" dirty="0">
              <a:cs typeface="Calibri"/>
            </a:endParaRPr>
          </a:p>
        </p:txBody>
      </p:sp>
      <p:sp>
        <p:nvSpPr>
          <p:cNvPr id="27341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3759" indent="-287371">
              <a:spcBef>
                <a:spcPct val="30000"/>
              </a:spcBef>
              <a:defRPr sz="1200">
                <a:solidFill>
                  <a:schemeClr val="tx1"/>
                </a:solidFill>
                <a:latin typeface="Calibri" panose="020F0502020204030204" pitchFamily="34" charset="0"/>
              </a:defRPr>
            </a:lvl2pPr>
            <a:lvl3pPr marL="1158904" indent="-230839">
              <a:spcBef>
                <a:spcPct val="30000"/>
              </a:spcBef>
              <a:defRPr sz="1200">
                <a:solidFill>
                  <a:schemeClr val="tx1"/>
                </a:solidFill>
                <a:latin typeface="Calibri" panose="020F0502020204030204" pitchFamily="34" charset="0"/>
              </a:defRPr>
            </a:lvl3pPr>
            <a:lvl4pPr marL="1625293" indent="-230839">
              <a:spcBef>
                <a:spcPct val="30000"/>
              </a:spcBef>
              <a:defRPr sz="1200">
                <a:solidFill>
                  <a:schemeClr val="tx1"/>
                </a:solidFill>
                <a:latin typeface="Calibri" panose="020F0502020204030204" pitchFamily="34" charset="0"/>
              </a:defRPr>
            </a:lvl4pPr>
            <a:lvl5pPr marL="2090111" indent="-230839">
              <a:spcBef>
                <a:spcPct val="30000"/>
              </a:spcBef>
              <a:defRPr sz="1200">
                <a:solidFill>
                  <a:schemeClr val="tx1"/>
                </a:solidFill>
                <a:latin typeface="Calibri" panose="020F0502020204030204" pitchFamily="34" charset="0"/>
              </a:defRPr>
            </a:lvl5pPr>
            <a:lvl6pPr marL="2542366" indent="-230839" eaLnBrk="0" fontAlgn="base" hangingPunct="0">
              <a:spcBef>
                <a:spcPct val="30000"/>
              </a:spcBef>
              <a:spcAft>
                <a:spcPct val="0"/>
              </a:spcAft>
              <a:defRPr sz="1200">
                <a:solidFill>
                  <a:schemeClr val="tx1"/>
                </a:solidFill>
                <a:latin typeface="Calibri" panose="020F0502020204030204" pitchFamily="34" charset="0"/>
              </a:defRPr>
            </a:lvl6pPr>
            <a:lvl7pPr marL="2994621" indent="-230839" eaLnBrk="0" fontAlgn="base" hangingPunct="0">
              <a:spcBef>
                <a:spcPct val="30000"/>
              </a:spcBef>
              <a:spcAft>
                <a:spcPct val="0"/>
              </a:spcAft>
              <a:defRPr sz="1200">
                <a:solidFill>
                  <a:schemeClr val="tx1"/>
                </a:solidFill>
                <a:latin typeface="Calibri" panose="020F0502020204030204" pitchFamily="34" charset="0"/>
              </a:defRPr>
            </a:lvl7pPr>
            <a:lvl8pPr marL="3446876" indent="-230839" eaLnBrk="0" fontAlgn="base" hangingPunct="0">
              <a:spcBef>
                <a:spcPct val="30000"/>
              </a:spcBef>
              <a:spcAft>
                <a:spcPct val="0"/>
              </a:spcAft>
              <a:defRPr sz="1200">
                <a:solidFill>
                  <a:schemeClr val="tx1"/>
                </a:solidFill>
                <a:latin typeface="Calibri" panose="020F0502020204030204" pitchFamily="34" charset="0"/>
              </a:defRPr>
            </a:lvl8pPr>
            <a:lvl9pPr marL="3899131" indent="-230839"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624F6C-72AF-4530-AC7F-03B1BF18BECB}" type="slidenum">
              <a:rPr lang="en-US" altLang="en-US">
                <a:ea typeface="MS PGothic" panose="020B0600070205080204" pitchFamily="34" charset="-128"/>
              </a:rPr>
              <a:pPr>
                <a:spcBef>
                  <a:spcPct val="0"/>
                </a:spcBef>
              </a:pPr>
              <a:t>30</a:t>
            </a:fld>
            <a:endParaRPr lang="en-US" altLang="en-US">
              <a:ea typeface="MS PGothic" panose="020B0600070205080204" pitchFamily="34" charset="-128"/>
            </a:endParaRPr>
          </a:p>
        </p:txBody>
      </p:sp>
    </p:spTree>
    <p:extLst>
      <p:ext uri="{BB962C8B-B14F-4D97-AF65-F5344CB8AC3E}">
        <p14:creationId xmlns:p14="http://schemas.microsoft.com/office/powerpoint/2010/main" val="6167529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545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546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8558CEF-EE8D-4E94-AFF0-74FC16396F15}" type="slidenum">
              <a:rPr lang="en-US" altLang="en-US"/>
              <a:pPr/>
              <a:t>31</a:t>
            </a:fld>
            <a:endParaRPr lang="en-US" altLang="en-US"/>
          </a:p>
        </p:txBody>
      </p:sp>
    </p:spTree>
    <p:extLst>
      <p:ext uri="{BB962C8B-B14F-4D97-AF65-F5344CB8AC3E}">
        <p14:creationId xmlns:p14="http://schemas.microsoft.com/office/powerpoint/2010/main" val="30932991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48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48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2327CEF-2E2F-4BA4-9D25-2CA00A2DF4A8}" type="slidenum">
              <a:rPr lang="en-US" altLang="en-US"/>
              <a:pPr/>
              <a:t>32</a:t>
            </a:fld>
            <a:endParaRPr lang="en-US" altLang="en-US"/>
          </a:p>
        </p:txBody>
      </p:sp>
    </p:spTree>
    <p:extLst>
      <p:ext uri="{BB962C8B-B14F-4D97-AF65-F5344CB8AC3E}">
        <p14:creationId xmlns:p14="http://schemas.microsoft.com/office/powerpoint/2010/main" val="37400955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750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
        <p:nvSpPr>
          <p:cNvPr id="27750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3759" indent="-287371">
              <a:spcBef>
                <a:spcPct val="30000"/>
              </a:spcBef>
              <a:defRPr sz="1200">
                <a:solidFill>
                  <a:schemeClr val="tx1"/>
                </a:solidFill>
                <a:latin typeface="Calibri" panose="020F0502020204030204" pitchFamily="34" charset="0"/>
              </a:defRPr>
            </a:lvl2pPr>
            <a:lvl3pPr marL="1158904" indent="-230839">
              <a:spcBef>
                <a:spcPct val="30000"/>
              </a:spcBef>
              <a:defRPr sz="1200">
                <a:solidFill>
                  <a:schemeClr val="tx1"/>
                </a:solidFill>
                <a:latin typeface="Calibri" panose="020F0502020204030204" pitchFamily="34" charset="0"/>
              </a:defRPr>
            </a:lvl3pPr>
            <a:lvl4pPr marL="1625293" indent="-230839">
              <a:spcBef>
                <a:spcPct val="30000"/>
              </a:spcBef>
              <a:defRPr sz="1200">
                <a:solidFill>
                  <a:schemeClr val="tx1"/>
                </a:solidFill>
                <a:latin typeface="Calibri" panose="020F0502020204030204" pitchFamily="34" charset="0"/>
              </a:defRPr>
            </a:lvl4pPr>
            <a:lvl5pPr marL="2090111" indent="-230839">
              <a:spcBef>
                <a:spcPct val="30000"/>
              </a:spcBef>
              <a:defRPr sz="1200">
                <a:solidFill>
                  <a:schemeClr val="tx1"/>
                </a:solidFill>
                <a:latin typeface="Calibri" panose="020F0502020204030204" pitchFamily="34" charset="0"/>
              </a:defRPr>
            </a:lvl5pPr>
            <a:lvl6pPr marL="2542366" indent="-230839" eaLnBrk="0" fontAlgn="base" hangingPunct="0">
              <a:spcBef>
                <a:spcPct val="30000"/>
              </a:spcBef>
              <a:spcAft>
                <a:spcPct val="0"/>
              </a:spcAft>
              <a:defRPr sz="1200">
                <a:solidFill>
                  <a:schemeClr val="tx1"/>
                </a:solidFill>
                <a:latin typeface="Calibri" panose="020F0502020204030204" pitchFamily="34" charset="0"/>
              </a:defRPr>
            </a:lvl6pPr>
            <a:lvl7pPr marL="2994621" indent="-230839" eaLnBrk="0" fontAlgn="base" hangingPunct="0">
              <a:spcBef>
                <a:spcPct val="30000"/>
              </a:spcBef>
              <a:spcAft>
                <a:spcPct val="0"/>
              </a:spcAft>
              <a:defRPr sz="1200">
                <a:solidFill>
                  <a:schemeClr val="tx1"/>
                </a:solidFill>
                <a:latin typeface="Calibri" panose="020F0502020204030204" pitchFamily="34" charset="0"/>
              </a:defRPr>
            </a:lvl7pPr>
            <a:lvl8pPr marL="3446876" indent="-230839" eaLnBrk="0" fontAlgn="base" hangingPunct="0">
              <a:spcBef>
                <a:spcPct val="30000"/>
              </a:spcBef>
              <a:spcAft>
                <a:spcPct val="0"/>
              </a:spcAft>
              <a:defRPr sz="1200">
                <a:solidFill>
                  <a:schemeClr val="tx1"/>
                </a:solidFill>
                <a:latin typeface="Calibri" panose="020F0502020204030204" pitchFamily="34" charset="0"/>
              </a:defRPr>
            </a:lvl8pPr>
            <a:lvl9pPr marL="3899131" indent="-230839"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64B09D-04B3-46D7-8FDE-0D46CB7F8650}" type="slidenum">
              <a:rPr lang="en-US" altLang="en-US">
                <a:ea typeface="MS PGothic" panose="020B0600070205080204" pitchFamily="34" charset="-128"/>
              </a:rPr>
              <a:pPr>
                <a:spcBef>
                  <a:spcPct val="0"/>
                </a:spcBef>
              </a:pPr>
              <a:t>33</a:t>
            </a:fld>
            <a:endParaRPr lang="en-US" altLang="en-US">
              <a:ea typeface="MS PGothic" panose="020B0600070205080204" pitchFamily="34" charset="-128"/>
            </a:endParaRPr>
          </a:p>
        </p:txBody>
      </p:sp>
    </p:spTree>
    <p:extLst>
      <p:ext uri="{BB962C8B-B14F-4D97-AF65-F5344CB8AC3E}">
        <p14:creationId xmlns:p14="http://schemas.microsoft.com/office/powerpoint/2010/main" val="41205531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750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
        <p:nvSpPr>
          <p:cNvPr id="27750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3759" indent="-287371">
              <a:spcBef>
                <a:spcPct val="30000"/>
              </a:spcBef>
              <a:defRPr sz="1200">
                <a:solidFill>
                  <a:schemeClr val="tx1"/>
                </a:solidFill>
                <a:latin typeface="Calibri" panose="020F0502020204030204" pitchFamily="34" charset="0"/>
              </a:defRPr>
            </a:lvl2pPr>
            <a:lvl3pPr marL="1158904" indent="-230839">
              <a:spcBef>
                <a:spcPct val="30000"/>
              </a:spcBef>
              <a:defRPr sz="1200">
                <a:solidFill>
                  <a:schemeClr val="tx1"/>
                </a:solidFill>
                <a:latin typeface="Calibri" panose="020F0502020204030204" pitchFamily="34" charset="0"/>
              </a:defRPr>
            </a:lvl3pPr>
            <a:lvl4pPr marL="1625293" indent="-230839">
              <a:spcBef>
                <a:spcPct val="30000"/>
              </a:spcBef>
              <a:defRPr sz="1200">
                <a:solidFill>
                  <a:schemeClr val="tx1"/>
                </a:solidFill>
                <a:latin typeface="Calibri" panose="020F0502020204030204" pitchFamily="34" charset="0"/>
              </a:defRPr>
            </a:lvl4pPr>
            <a:lvl5pPr marL="2090111" indent="-230839">
              <a:spcBef>
                <a:spcPct val="30000"/>
              </a:spcBef>
              <a:defRPr sz="1200">
                <a:solidFill>
                  <a:schemeClr val="tx1"/>
                </a:solidFill>
                <a:latin typeface="Calibri" panose="020F0502020204030204" pitchFamily="34" charset="0"/>
              </a:defRPr>
            </a:lvl5pPr>
            <a:lvl6pPr marL="2542366" indent="-230839" eaLnBrk="0" fontAlgn="base" hangingPunct="0">
              <a:spcBef>
                <a:spcPct val="30000"/>
              </a:spcBef>
              <a:spcAft>
                <a:spcPct val="0"/>
              </a:spcAft>
              <a:defRPr sz="1200">
                <a:solidFill>
                  <a:schemeClr val="tx1"/>
                </a:solidFill>
                <a:latin typeface="Calibri" panose="020F0502020204030204" pitchFamily="34" charset="0"/>
              </a:defRPr>
            </a:lvl6pPr>
            <a:lvl7pPr marL="2994621" indent="-230839" eaLnBrk="0" fontAlgn="base" hangingPunct="0">
              <a:spcBef>
                <a:spcPct val="30000"/>
              </a:spcBef>
              <a:spcAft>
                <a:spcPct val="0"/>
              </a:spcAft>
              <a:defRPr sz="1200">
                <a:solidFill>
                  <a:schemeClr val="tx1"/>
                </a:solidFill>
                <a:latin typeface="Calibri" panose="020F0502020204030204" pitchFamily="34" charset="0"/>
              </a:defRPr>
            </a:lvl7pPr>
            <a:lvl8pPr marL="3446876" indent="-230839" eaLnBrk="0" fontAlgn="base" hangingPunct="0">
              <a:spcBef>
                <a:spcPct val="30000"/>
              </a:spcBef>
              <a:spcAft>
                <a:spcPct val="0"/>
              </a:spcAft>
              <a:defRPr sz="1200">
                <a:solidFill>
                  <a:schemeClr val="tx1"/>
                </a:solidFill>
                <a:latin typeface="Calibri" panose="020F0502020204030204" pitchFamily="34" charset="0"/>
              </a:defRPr>
            </a:lvl8pPr>
            <a:lvl9pPr marL="3899131" indent="-230839"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64B09D-04B3-46D7-8FDE-0D46CB7F8650}" type="slidenum">
              <a:rPr lang="en-US" altLang="en-US">
                <a:ea typeface="MS PGothic" panose="020B0600070205080204" pitchFamily="34" charset="-128"/>
              </a:rPr>
              <a:pPr>
                <a:spcBef>
                  <a:spcPct val="0"/>
                </a:spcBef>
              </a:pPr>
              <a:t>34</a:t>
            </a:fld>
            <a:endParaRPr lang="en-US" altLang="en-US">
              <a:ea typeface="MS PGothic" panose="020B0600070205080204" pitchFamily="34" charset="-128"/>
            </a:endParaRPr>
          </a:p>
        </p:txBody>
      </p:sp>
    </p:spTree>
    <p:extLst>
      <p:ext uri="{BB962C8B-B14F-4D97-AF65-F5344CB8AC3E}">
        <p14:creationId xmlns:p14="http://schemas.microsoft.com/office/powerpoint/2010/main" val="14943741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401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402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F3751D6-C333-4F84-A09F-383A092E8F13}" type="slidenum">
              <a:rPr lang="en-US" altLang="en-US"/>
              <a:pPr/>
              <a:t>35</a:t>
            </a:fld>
            <a:endParaRPr lang="en-US" altLang="en-US"/>
          </a:p>
        </p:txBody>
      </p:sp>
    </p:spTree>
    <p:extLst>
      <p:ext uri="{BB962C8B-B14F-4D97-AF65-F5344CB8AC3E}">
        <p14:creationId xmlns:p14="http://schemas.microsoft.com/office/powerpoint/2010/main" val="19248598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606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Sometimes</a:t>
            </a:r>
            <a:r>
              <a:rPr lang="en-US" altLang="en-US" b="1" baseline="0" dirty="0"/>
              <a:t> referred to as Education IRAs</a:t>
            </a:r>
            <a:endParaRPr lang="en-US" altLang="en-US" b="1" dirty="0"/>
          </a:p>
        </p:txBody>
      </p:sp>
      <p:sp>
        <p:nvSpPr>
          <p:cNvPr id="21606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1C046EA-1E28-4E25-8710-F7F4DABF3D73}" type="slidenum">
              <a:rPr lang="en-US" altLang="en-US"/>
              <a:pPr/>
              <a:t>36</a:t>
            </a:fld>
            <a:endParaRPr lang="en-US" altLang="en-US"/>
          </a:p>
        </p:txBody>
      </p:sp>
    </p:spTree>
    <p:extLst>
      <p:ext uri="{BB962C8B-B14F-4D97-AF65-F5344CB8AC3E}">
        <p14:creationId xmlns:p14="http://schemas.microsoft.com/office/powerpoint/2010/main" val="6447463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811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Generally, best practice is to apply the distributions to room and board if enrolled at least half-time. Leaves other qualifying expenses for education</a:t>
            </a:r>
            <a:r>
              <a:rPr lang="en-US" altLang="en-US" baseline="0" dirty="0"/>
              <a:t> credits</a:t>
            </a:r>
            <a:endParaRPr lang="en-US" altLang="en-US" dirty="0"/>
          </a:p>
        </p:txBody>
      </p:sp>
      <p:sp>
        <p:nvSpPr>
          <p:cNvPr id="21811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31D511-37D2-43C3-A3A8-C9626D1EC166}" type="slidenum">
              <a:rPr lang="en-US" altLang="en-US"/>
              <a:pPr>
                <a:spcBef>
                  <a:spcPct val="0"/>
                </a:spcBef>
              </a:pPr>
              <a:t>37</a:t>
            </a:fld>
            <a:endParaRPr lang="en-US" altLang="en-US"/>
          </a:p>
        </p:txBody>
      </p:sp>
    </p:spTree>
    <p:extLst>
      <p:ext uri="{BB962C8B-B14F-4D97-AF65-F5344CB8AC3E}">
        <p14:creationId xmlns:p14="http://schemas.microsoft.com/office/powerpoint/2010/main" val="25247690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4775" y="1143000"/>
            <a:ext cx="4108450" cy="308133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C25680D9-0D14-4912-96CD-C1D7234EAB33}" type="slidenum">
              <a:rPr lang="en-US" smtClean="0"/>
              <a:t>38</a:t>
            </a:fld>
            <a:endParaRPr lang="en-US"/>
          </a:p>
        </p:txBody>
      </p:sp>
    </p:spTree>
    <p:extLst>
      <p:ext uri="{BB962C8B-B14F-4D97-AF65-F5344CB8AC3E}">
        <p14:creationId xmlns:p14="http://schemas.microsoft.com/office/powerpoint/2010/main" val="12966302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8425" y="1143000"/>
            <a:ext cx="4121150" cy="3090863"/>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dirty="0"/>
              <a:t>Equipment included computers</a:t>
            </a:r>
            <a:r>
              <a:rPr lang="en-US" baseline="0" dirty="0"/>
              <a:t> and technology. Must be used by beneficiary during any years enrolled at eligible institution.</a:t>
            </a:r>
            <a:endParaRPr lang="en-US"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fld id="{F5681FAE-362A-4F02-998B-F37503382835}" type="slidenum">
              <a:rPr lang="en-US" altLang="en-US" smtClean="0"/>
              <a:pPr/>
              <a:t>39</a:t>
            </a:fld>
            <a:endParaRPr lang="en-US" altLang="en-US"/>
          </a:p>
        </p:txBody>
      </p:sp>
    </p:spTree>
    <p:extLst>
      <p:ext uri="{BB962C8B-B14F-4D97-AF65-F5344CB8AC3E}">
        <p14:creationId xmlns:p14="http://schemas.microsoft.com/office/powerpoint/2010/main" val="1839548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Eligible for FAFSA student loan</a:t>
            </a:r>
            <a:r>
              <a:rPr lang="en-US" altLang="en-US" b="1" baseline="0" dirty="0"/>
              <a:t> program</a:t>
            </a:r>
            <a:r>
              <a:rPr lang="en-US" altLang="en-US" b="1" dirty="0"/>
              <a:t>,</a:t>
            </a:r>
            <a:r>
              <a:rPr lang="en-US" altLang="en-US" b="1" baseline="0" dirty="0"/>
              <a:t> eligible institution.</a:t>
            </a:r>
            <a:endParaRPr lang="en-US" altLang="en-US" b="1" dirty="0"/>
          </a:p>
        </p:txBody>
      </p:sp>
      <p:sp>
        <p:nvSpPr>
          <p:cNvPr id="15053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93ABCFB-2B42-4982-9638-B7F94CCBD807}" type="slidenum">
              <a:rPr lang="en-US" altLang="en-US"/>
              <a:pPr/>
              <a:t>4</a:t>
            </a:fld>
            <a:endParaRPr lang="en-US" altLang="en-US"/>
          </a:p>
        </p:txBody>
      </p:sp>
    </p:spTree>
    <p:extLst>
      <p:ext uri="{BB962C8B-B14F-4D97-AF65-F5344CB8AC3E}">
        <p14:creationId xmlns:p14="http://schemas.microsoft.com/office/powerpoint/2010/main" val="7211345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8425" y="1143000"/>
            <a:ext cx="4121150" cy="3090863"/>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pPr>
              <a:buFont typeface="Arial"/>
              <a:buChar char="•"/>
            </a:pPr>
            <a:r>
              <a:rPr lang="en-US" b="1" dirty="0"/>
              <a:t>Early distributions still subject to tax and can be used to</a:t>
            </a:r>
            <a:r>
              <a:rPr lang="en-US" b="1" baseline="0" dirty="0"/>
              <a:t> receive AOC and Lifetime learning credits</a:t>
            </a:r>
            <a:endParaRPr lang="en-US" b="1"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fld id="{F5681FAE-362A-4F02-998B-F37503382835}" type="slidenum">
              <a:rPr lang="en-US" altLang="en-US" smtClean="0"/>
              <a:pPr/>
              <a:t>40</a:t>
            </a:fld>
            <a:endParaRPr lang="en-US" altLang="en-US"/>
          </a:p>
        </p:txBody>
      </p:sp>
    </p:spTree>
    <p:extLst>
      <p:ext uri="{BB962C8B-B14F-4D97-AF65-F5344CB8AC3E}">
        <p14:creationId xmlns:p14="http://schemas.microsoft.com/office/powerpoint/2010/main" val="10837755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118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118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6A18318-5796-4128-BE59-82C74592EE4B}" type="slidenum">
              <a:rPr lang="en-US" altLang="en-US"/>
              <a:pPr/>
              <a:t>41</a:t>
            </a:fld>
            <a:endParaRPr lang="en-US" altLang="en-US"/>
          </a:p>
        </p:txBody>
      </p:sp>
    </p:spTree>
    <p:extLst>
      <p:ext uri="{BB962C8B-B14F-4D97-AF65-F5344CB8AC3E}">
        <p14:creationId xmlns:p14="http://schemas.microsoft.com/office/powerpoint/2010/main" val="6091847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221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221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B842F59-EE31-4280-AD81-AA563C9EB79A}" type="slidenum">
              <a:rPr lang="en-US" altLang="en-US"/>
              <a:pPr/>
              <a:t>42</a:t>
            </a:fld>
            <a:endParaRPr lang="en-US" altLang="en-US"/>
          </a:p>
        </p:txBody>
      </p:sp>
    </p:spTree>
    <p:extLst>
      <p:ext uri="{BB962C8B-B14F-4D97-AF65-F5344CB8AC3E}">
        <p14:creationId xmlns:p14="http://schemas.microsoft.com/office/powerpoint/2010/main" val="28732306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4775" y="1143000"/>
            <a:ext cx="4108450" cy="308133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C25680D9-0D14-4912-96CD-C1D7234EAB33}" type="slidenum">
              <a:rPr lang="en-US" smtClean="0"/>
              <a:t>43</a:t>
            </a:fld>
            <a:endParaRPr lang="en-US"/>
          </a:p>
        </p:txBody>
      </p:sp>
    </p:spTree>
    <p:extLst>
      <p:ext uri="{BB962C8B-B14F-4D97-AF65-F5344CB8AC3E}">
        <p14:creationId xmlns:p14="http://schemas.microsoft.com/office/powerpoint/2010/main" val="18226619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955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955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B755BBD-9F03-45DF-ABE0-8B72FFEF93E4}" type="slidenum">
              <a:rPr lang="en-US" altLang="en-US"/>
              <a:pPr/>
              <a:t>44</a:t>
            </a:fld>
            <a:endParaRPr lang="en-US" altLang="en-US"/>
          </a:p>
        </p:txBody>
      </p:sp>
    </p:spTree>
    <p:extLst>
      <p:ext uri="{BB962C8B-B14F-4D97-AF65-F5344CB8AC3E}">
        <p14:creationId xmlns:p14="http://schemas.microsoft.com/office/powerpoint/2010/main" val="216480798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160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Amounts paid and billed are frequently incorrect. Have student get statement of account from school—generally available on-line.</a:t>
            </a:r>
          </a:p>
          <a:p>
            <a:pPr eaLnBrk="1" hangingPunct="1">
              <a:spcBef>
                <a:spcPct val="0"/>
              </a:spcBef>
            </a:pPr>
            <a:r>
              <a:rPr lang="en-US" altLang="en-US" b="1" dirty="0"/>
              <a:t>When all costs have been paid by scholarships or grants,</a:t>
            </a:r>
            <a:r>
              <a:rPr lang="en-US" altLang="en-US" b="1" baseline="0" dirty="0"/>
              <a:t> the school is not required to issue a 1098-T. Taxpayer will need to provide all required information.</a:t>
            </a:r>
            <a:endParaRPr lang="en-US" altLang="en-US" b="1" dirty="0"/>
          </a:p>
        </p:txBody>
      </p:sp>
      <p:sp>
        <p:nvSpPr>
          <p:cNvPr id="28160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3759" indent="-287371">
              <a:spcBef>
                <a:spcPct val="30000"/>
              </a:spcBef>
              <a:defRPr sz="1200">
                <a:solidFill>
                  <a:schemeClr val="tx1"/>
                </a:solidFill>
                <a:latin typeface="Calibri" panose="020F0502020204030204" pitchFamily="34" charset="0"/>
              </a:defRPr>
            </a:lvl2pPr>
            <a:lvl3pPr marL="1158904" indent="-230839">
              <a:spcBef>
                <a:spcPct val="30000"/>
              </a:spcBef>
              <a:defRPr sz="1200">
                <a:solidFill>
                  <a:schemeClr val="tx1"/>
                </a:solidFill>
                <a:latin typeface="Calibri" panose="020F0502020204030204" pitchFamily="34" charset="0"/>
              </a:defRPr>
            </a:lvl3pPr>
            <a:lvl4pPr marL="1625293" indent="-230839">
              <a:spcBef>
                <a:spcPct val="30000"/>
              </a:spcBef>
              <a:defRPr sz="1200">
                <a:solidFill>
                  <a:schemeClr val="tx1"/>
                </a:solidFill>
                <a:latin typeface="Calibri" panose="020F0502020204030204" pitchFamily="34" charset="0"/>
              </a:defRPr>
            </a:lvl4pPr>
            <a:lvl5pPr marL="2090111" indent="-230839">
              <a:spcBef>
                <a:spcPct val="30000"/>
              </a:spcBef>
              <a:defRPr sz="1200">
                <a:solidFill>
                  <a:schemeClr val="tx1"/>
                </a:solidFill>
                <a:latin typeface="Calibri" panose="020F0502020204030204" pitchFamily="34" charset="0"/>
              </a:defRPr>
            </a:lvl5pPr>
            <a:lvl6pPr marL="2542366" indent="-230839" eaLnBrk="0" fontAlgn="base" hangingPunct="0">
              <a:spcBef>
                <a:spcPct val="30000"/>
              </a:spcBef>
              <a:spcAft>
                <a:spcPct val="0"/>
              </a:spcAft>
              <a:defRPr sz="1200">
                <a:solidFill>
                  <a:schemeClr val="tx1"/>
                </a:solidFill>
                <a:latin typeface="Calibri" panose="020F0502020204030204" pitchFamily="34" charset="0"/>
              </a:defRPr>
            </a:lvl6pPr>
            <a:lvl7pPr marL="2994621" indent="-230839" eaLnBrk="0" fontAlgn="base" hangingPunct="0">
              <a:spcBef>
                <a:spcPct val="30000"/>
              </a:spcBef>
              <a:spcAft>
                <a:spcPct val="0"/>
              </a:spcAft>
              <a:defRPr sz="1200">
                <a:solidFill>
                  <a:schemeClr val="tx1"/>
                </a:solidFill>
                <a:latin typeface="Calibri" panose="020F0502020204030204" pitchFamily="34" charset="0"/>
              </a:defRPr>
            </a:lvl7pPr>
            <a:lvl8pPr marL="3446876" indent="-230839" eaLnBrk="0" fontAlgn="base" hangingPunct="0">
              <a:spcBef>
                <a:spcPct val="30000"/>
              </a:spcBef>
              <a:spcAft>
                <a:spcPct val="0"/>
              </a:spcAft>
              <a:defRPr sz="1200">
                <a:solidFill>
                  <a:schemeClr val="tx1"/>
                </a:solidFill>
                <a:latin typeface="Calibri" panose="020F0502020204030204" pitchFamily="34" charset="0"/>
              </a:defRPr>
            </a:lvl8pPr>
            <a:lvl9pPr marL="3899131" indent="-230839"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12F01C-0F10-4D06-8994-E0260BD3601E}" type="slidenum">
              <a:rPr lang="en-US" altLang="en-US">
                <a:ea typeface="MS PGothic" panose="020B0600070205080204" pitchFamily="34" charset="-128"/>
              </a:rPr>
              <a:pPr>
                <a:spcBef>
                  <a:spcPct val="0"/>
                </a:spcBef>
              </a:pPr>
              <a:t>45</a:t>
            </a:fld>
            <a:endParaRPr lang="en-US" altLang="en-US">
              <a:ea typeface="MS PGothic" panose="020B0600070205080204" pitchFamily="34" charset="-128"/>
            </a:endParaRPr>
          </a:p>
        </p:txBody>
      </p:sp>
    </p:spTree>
    <p:extLst>
      <p:ext uri="{BB962C8B-B14F-4D97-AF65-F5344CB8AC3E}">
        <p14:creationId xmlns:p14="http://schemas.microsoft.com/office/powerpoint/2010/main" val="60822409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365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8365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5DCB048-AACB-4695-BB1D-B00D67D61CF8}" type="slidenum">
              <a:rPr lang="en-US" altLang="en-US"/>
              <a:pPr/>
              <a:t>46</a:t>
            </a:fld>
            <a:endParaRPr lang="en-US" altLang="en-US"/>
          </a:p>
        </p:txBody>
      </p:sp>
    </p:spTree>
    <p:extLst>
      <p:ext uri="{BB962C8B-B14F-4D97-AF65-F5344CB8AC3E}">
        <p14:creationId xmlns:p14="http://schemas.microsoft.com/office/powerpoint/2010/main" val="35615174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Rot="1" noChangeAspect="1" noChangeArrowheads="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2627" name="Rectangle 3"/>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Taxable</a:t>
            </a:r>
            <a:r>
              <a:rPr lang="en-US" altLang="en-US" b="1" baseline="0" dirty="0"/>
              <a:t> portion of box 5 can be used to calculate education credit</a:t>
            </a:r>
            <a:endParaRPr lang="en-US" altLang="en-US" b="1" dirty="0"/>
          </a:p>
        </p:txBody>
      </p:sp>
    </p:spTree>
    <p:extLst>
      <p:ext uri="{BB962C8B-B14F-4D97-AF65-F5344CB8AC3E}">
        <p14:creationId xmlns:p14="http://schemas.microsoft.com/office/powerpoint/2010/main" val="242504185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467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Adjustment</a:t>
            </a:r>
            <a:r>
              <a:rPr lang="en-US" altLang="en-US" b="1" baseline="0" dirty="0"/>
              <a:t> or deduction taken in prior year should be recovered on same form in current year. </a:t>
            </a:r>
          </a:p>
          <a:p>
            <a:r>
              <a:rPr lang="en-US" altLang="en-US" b="1" baseline="0" dirty="0"/>
              <a:t>Example: Education business expense deducted on Schedule C in 2017 and refunded in 2018 (taxpayer dropped class). Enter as income on: Schedule C in 2018 – other income –recovery of previous deduction </a:t>
            </a:r>
          </a:p>
        </p:txBody>
      </p:sp>
      <p:sp>
        <p:nvSpPr>
          <p:cNvPr id="28467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402118A-E371-4B57-A59D-F045CA159BB3}" type="slidenum">
              <a:rPr lang="en-US" altLang="en-US"/>
              <a:pPr/>
              <a:t>48</a:t>
            </a:fld>
            <a:endParaRPr lang="en-US" altLang="en-US"/>
          </a:p>
        </p:txBody>
      </p:sp>
    </p:spTree>
    <p:extLst>
      <p:ext uri="{BB962C8B-B14F-4D97-AF65-F5344CB8AC3E}">
        <p14:creationId xmlns:p14="http://schemas.microsoft.com/office/powerpoint/2010/main" val="336304742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4775" y="1143000"/>
            <a:ext cx="4108450" cy="308133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C25680D9-0D14-4912-96CD-C1D7234EAB33}" type="slidenum">
              <a:rPr lang="en-US" smtClean="0"/>
              <a:t>49</a:t>
            </a:fld>
            <a:endParaRPr lang="en-US"/>
          </a:p>
        </p:txBody>
      </p:sp>
    </p:spTree>
    <p:extLst>
      <p:ext uri="{BB962C8B-B14F-4D97-AF65-F5344CB8AC3E}">
        <p14:creationId xmlns:p14="http://schemas.microsoft.com/office/powerpoint/2010/main" val="145672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a:buChar char="•"/>
            </a:pPr>
            <a:r>
              <a:rPr lang="en-US" altLang="en-US" b="1" baseline="0" dirty="0"/>
              <a:t>Do not include education expenses relating to sports, games or hobbies unless part of the student’s degree program (major)</a:t>
            </a:r>
            <a:endParaRPr lang="en-US" altLang="en-US" b="1" dirty="0"/>
          </a:p>
        </p:txBody>
      </p:sp>
      <p:sp>
        <p:nvSpPr>
          <p:cNvPr id="15258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C0B1EC-DE2D-4C50-A7E3-43BF5139D9E4}" type="slidenum">
              <a:rPr lang="en-US" altLang="en-US"/>
              <a:pPr>
                <a:spcBef>
                  <a:spcPct val="0"/>
                </a:spcBef>
              </a:pPr>
              <a:t>5</a:t>
            </a:fld>
            <a:endParaRPr lang="en-US" altLang="en-US"/>
          </a:p>
        </p:txBody>
      </p:sp>
    </p:spTree>
    <p:extLst>
      <p:ext uri="{BB962C8B-B14F-4D97-AF65-F5344CB8AC3E}">
        <p14:creationId xmlns:p14="http://schemas.microsoft.com/office/powerpoint/2010/main" val="392249138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569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cs typeface="Calibri"/>
              </a:rPr>
              <a:t>Not all scholarships are able to be taxed: Only unrestricted scholarships and grants such as a Pell Grant. These types of scholarships and grants typically include a living allowance for room, board and transportation and are not restricted to tuition and fees.</a:t>
            </a:r>
            <a:endParaRPr lang="en-US" altLang="en-US" b="1" dirty="0"/>
          </a:p>
        </p:txBody>
      </p:sp>
      <p:sp>
        <p:nvSpPr>
          <p:cNvPr id="28570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330707D-C6BE-4078-A54E-E0513CBB6737}" type="slidenum">
              <a:rPr lang="en-US" altLang="en-US"/>
              <a:pPr/>
              <a:t>50</a:t>
            </a:fld>
            <a:endParaRPr lang="en-US" altLang="en-US"/>
          </a:p>
        </p:txBody>
      </p:sp>
    </p:spTree>
    <p:extLst>
      <p:ext uri="{BB962C8B-B14F-4D97-AF65-F5344CB8AC3E}">
        <p14:creationId xmlns:p14="http://schemas.microsoft.com/office/powerpoint/2010/main" val="86460866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Slide Image Placeholder 1"/>
          <p:cNvSpPr>
            <a:spLocks noGrp="1" noRot="1" noChangeAspect="1" noTextEdit="1"/>
          </p:cNvSpPr>
          <p:nvPr>
            <p:ph type="sldImg"/>
          </p:nvPr>
        </p:nvSpPr>
        <p:spPr bwMode="auto">
          <a:xfrm>
            <a:off x="1368425" y="1143000"/>
            <a:ext cx="4121150" cy="3090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774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cs typeface="Calibri"/>
              </a:rPr>
              <a:t>Practice with the Bogart education calculator optimizer tab before you are with the taxpayer. Read the instruction, watch the video and work the Vincent problem in 2019 Workbook. Answers are available from your TRS.</a:t>
            </a:r>
          </a:p>
        </p:txBody>
      </p:sp>
      <p:sp>
        <p:nvSpPr>
          <p:cNvPr id="28774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728B8A2-54D4-423F-852B-DBEAAB779029}" type="slidenum">
              <a:rPr lang="en-US" altLang="en-US"/>
              <a:pPr/>
              <a:t>51</a:t>
            </a:fld>
            <a:endParaRPr lang="en-US" altLang="en-US"/>
          </a:p>
        </p:txBody>
      </p:sp>
    </p:spTree>
    <p:extLst>
      <p:ext uri="{BB962C8B-B14F-4D97-AF65-F5344CB8AC3E}">
        <p14:creationId xmlns:p14="http://schemas.microsoft.com/office/powerpoint/2010/main" val="156961725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8425" y="1143000"/>
            <a:ext cx="4121150" cy="3090863"/>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endParaRPr lang="en-US"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fld id="{F5681FAE-362A-4F02-998B-F37503382835}" type="slidenum">
              <a:rPr lang="en-US" altLang="en-US" smtClean="0"/>
              <a:pPr/>
              <a:t>52</a:t>
            </a:fld>
            <a:endParaRPr lang="en-US" altLang="en-US"/>
          </a:p>
        </p:txBody>
      </p:sp>
    </p:spTree>
    <p:extLst>
      <p:ext uri="{BB962C8B-B14F-4D97-AF65-F5344CB8AC3E}">
        <p14:creationId xmlns:p14="http://schemas.microsoft.com/office/powerpoint/2010/main" val="1001173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02" name="Rectangle 8"/>
          <p:cNvSpPr>
            <a:spLocks noGrp="1" noChangeArrowheads="1"/>
          </p:cNvSpPr>
          <p:nvPr>
            <p:ph type="sldNum" sz="quarter" idx="5"/>
          </p:nvPr>
        </p:nvSpPr>
        <p:spPr>
          <a:xfrm>
            <a:off x="3884613" y="8685213"/>
            <a:ext cx="2971800" cy="458787"/>
          </a:xfrm>
          <a:prstGeom prst="rect">
            <a:avLst/>
          </a:prstGeom>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fld id="{891C206E-E533-4938-BA8D-3A16F6A4B4F5}" type="slidenum">
              <a:rPr lang="en-US" altLang="en-US" smtClean="0"/>
              <a:pPr/>
              <a:t>6</a:t>
            </a:fld>
            <a:endParaRPr lang="en-US" altLang="en-US"/>
          </a:p>
        </p:txBody>
      </p:sp>
      <p:sp>
        <p:nvSpPr>
          <p:cNvPr id="153603" name="Text Box 1"/>
          <p:cNvSpPr txBox="1">
            <a:spLocks noChangeArrowheads="1"/>
          </p:cNvSpPr>
          <p:nvPr/>
        </p:nvSpPr>
        <p:spPr bwMode="auto">
          <a:xfrm>
            <a:off x="1159140" y="699541"/>
            <a:ext cx="4636559" cy="3489346"/>
          </a:xfrm>
          <a:prstGeom prst="rect">
            <a:avLst/>
          </a:prstGeom>
          <a:solidFill>
            <a:srgbClr val="FFFFFF"/>
          </a:solidFill>
          <a:ln w="9525">
            <a:solidFill>
              <a:srgbClr val="000000"/>
            </a:solidFill>
            <a:miter lim="800000"/>
            <a:headEnd/>
            <a:tailEnd/>
          </a:ln>
        </p:spPr>
        <p:txBody>
          <a:bodyPr wrap="none" lIns="92918" tIns="46459" rIns="92918" bIns="46459" anchor="ct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 name="Slide Image Placeholder 4"/>
          <p:cNvSpPr>
            <a:spLocks noGrp="1" noRot="1" noChangeAspect="1"/>
          </p:cNvSpPr>
          <p:nvPr>
            <p:ph type="sldImg"/>
          </p:nvPr>
        </p:nvSpPr>
        <p:spPr>
          <a:xfrm>
            <a:off x="1371600" y="1143000"/>
            <a:ext cx="4114800" cy="3086100"/>
          </a:xfrm>
          <a:prstGeom prst="rect">
            <a:avLst/>
          </a:prstGeom>
        </p:spPr>
      </p:sp>
      <p:sp>
        <p:nvSpPr>
          <p:cNvPr id="6" name="Notes Placeholder 5"/>
          <p:cNvSpPr>
            <a:spLocks noGrp="1"/>
          </p:cNvSpPr>
          <p:nvPr>
            <p:ph type="body" idx="1"/>
          </p:nvPr>
        </p:nvSpPr>
        <p:spPr>
          <a:xfrm>
            <a:off x="685800" y="4400550"/>
            <a:ext cx="5486400" cy="3600450"/>
          </a:xfrm>
          <a:prstGeom prst="rect">
            <a:avLst/>
          </a:prstGeom>
        </p:spPr>
        <p:txBody>
          <a:bodyPr/>
          <a:lstStyle/>
          <a:p>
            <a:r>
              <a:rPr lang="en-US" altLang="en-US" dirty="0"/>
              <a:t>Transportation and parking may qualify as business expense if education expense could be deducted on Schedule C</a:t>
            </a:r>
          </a:p>
          <a:p>
            <a:endParaRPr lang="en-US" dirty="0"/>
          </a:p>
        </p:txBody>
      </p:sp>
    </p:spTree>
    <p:extLst>
      <p:ext uri="{BB962C8B-B14F-4D97-AF65-F5344CB8AC3E}">
        <p14:creationId xmlns:p14="http://schemas.microsoft.com/office/powerpoint/2010/main" val="2137003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8425" y="1143000"/>
            <a:ext cx="4121150" cy="3090863"/>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b="1" dirty="0"/>
              <a:t>Demo</a:t>
            </a:r>
            <a:r>
              <a:rPr lang="en-US" b="1" baseline="0" dirty="0"/>
              <a:t> the Bogart education calculator and the optimizer option. There is a good video in the instruction tab.</a:t>
            </a:r>
            <a:endParaRPr lang="en-US" b="1"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fld id="{F5681FAE-362A-4F02-998B-F37503382835}" type="slidenum">
              <a:rPr lang="en-US" altLang="en-US" smtClean="0"/>
              <a:pPr/>
              <a:t>7</a:t>
            </a:fld>
            <a:endParaRPr lang="en-US" altLang="en-US"/>
          </a:p>
        </p:txBody>
      </p:sp>
    </p:spTree>
    <p:extLst>
      <p:ext uri="{BB962C8B-B14F-4D97-AF65-F5344CB8AC3E}">
        <p14:creationId xmlns:p14="http://schemas.microsoft.com/office/powerpoint/2010/main" val="3422472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8425" y="1143000"/>
            <a:ext cx="4121150" cy="3090863"/>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dirty="0"/>
              <a:t>Turn to</a:t>
            </a:r>
            <a:r>
              <a:rPr lang="en-US" baseline="0" dirty="0"/>
              <a:t> Pub 4012 Tab J to see chart</a:t>
            </a:r>
            <a:endParaRPr lang="en-US"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fld id="{F5681FAE-362A-4F02-998B-F37503382835}" type="slidenum">
              <a:rPr lang="en-US" altLang="en-US" smtClean="0"/>
              <a:pPr/>
              <a:t>8</a:t>
            </a:fld>
            <a:endParaRPr lang="en-US" altLang="en-US"/>
          </a:p>
        </p:txBody>
      </p:sp>
    </p:spTree>
    <p:extLst>
      <p:ext uri="{BB962C8B-B14F-4D97-AF65-F5344CB8AC3E}">
        <p14:creationId xmlns:p14="http://schemas.microsoft.com/office/powerpoint/2010/main" val="2460341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974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6759BE6-F806-4928-8BDE-FABACA063A82}" type="slidenum">
              <a:rPr lang="en-US" altLang="en-US"/>
              <a:pPr/>
              <a:t>9</a:t>
            </a:fld>
            <a:endParaRPr lang="en-US" altLang="en-US"/>
          </a:p>
        </p:txBody>
      </p:sp>
    </p:spTree>
    <p:extLst>
      <p:ext uri="{BB962C8B-B14F-4D97-AF65-F5344CB8AC3E}">
        <p14:creationId xmlns:p14="http://schemas.microsoft.com/office/powerpoint/2010/main" val="297028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9144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7" name="Rectangle 6"/>
          <p:cNvSpPr/>
          <p:nvPr/>
        </p:nvSpPr>
        <p:spPr>
          <a:xfrm>
            <a:off x="2" y="1218977"/>
            <a:ext cx="6599583"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3" name="Subtitle 2"/>
          <p:cNvSpPr>
            <a:spLocks noGrp="1"/>
          </p:cNvSpPr>
          <p:nvPr>
            <p:ph type="subTitle" idx="1"/>
          </p:nvPr>
        </p:nvSpPr>
        <p:spPr>
          <a:xfrm>
            <a:off x="687377" y="3697342"/>
            <a:ext cx="5224830" cy="1112839"/>
          </a:xfrm>
          <a:prstGeom prst="rect">
            <a:avLst/>
          </a:prstGeom>
        </p:spPr>
        <p:txBody>
          <a:bodyPr anchor="ctr">
            <a:noAutofit/>
          </a:bodyPr>
          <a:lstStyle>
            <a:lvl1pPr marL="0" indent="0" algn="ctr">
              <a:spcBef>
                <a:spcPts val="0"/>
              </a:spcBef>
              <a:buNone/>
              <a:defRPr sz="1800">
                <a:solidFill>
                  <a:schemeClr val="bg1"/>
                </a:solidFill>
              </a:defRPr>
            </a:lvl1pPr>
            <a:lvl2pPr marL="257169" indent="0" algn="ctr">
              <a:buNone/>
              <a:defRPr>
                <a:solidFill>
                  <a:schemeClr val="tx1">
                    <a:tint val="75000"/>
                  </a:schemeClr>
                </a:solidFill>
              </a:defRPr>
            </a:lvl2pPr>
            <a:lvl3pPr marL="514338" indent="0" algn="ctr">
              <a:buNone/>
              <a:defRPr>
                <a:solidFill>
                  <a:schemeClr val="tx1">
                    <a:tint val="75000"/>
                  </a:schemeClr>
                </a:solidFill>
              </a:defRPr>
            </a:lvl3pPr>
            <a:lvl4pPr marL="771506" indent="0" algn="ctr">
              <a:buNone/>
              <a:defRPr>
                <a:solidFill>
                  <a:schemeClr val="tx1">
                    <a:tint val="75000"/>
                  </a:schemeClr>
                </a:solidFill>
              </a:defRPr>
            </a:lvl4pPr>
            <a:lvl5pPr marL="1028675"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2" y="5056023"/>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0" name="Rectangle 9"/>
          <p:cNvSpPr/>
          <p:nvPr/>
        </p:nvSpPr>
        <p:spPr>
          <a:xfrm>
            <a:off x="2" y="5056022"/>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Title 5"/>
          <p:cNvSpPr>
            <a:spLocks noGrp="1"/>
          </p:cNvSpPr>
          <p:nvPr>
            <p:ph type="title"/>
          </p:nvPr>
        </p:nvSpPr>
        <p:spPr>
          <a:xfrm>
            <a:off x="685842" y="1875512"/>
            <a:ext cx="5227900" cy="1219200"/>
          </a:xfrm>
        </p:spPr>
        <p:txBody>
          <a:bodyPr>
            <a:noAutofit/>
          </a:bodyPr>
          <a:lstStyle>
            <a:lvl1pPr algn="ctr">
              <a:defRPr sz="2475"/>
            </a:lvl1pPr>
          </a:lstStyle>
          <a:p>
            <a:r>
              <a:rPr lang="en-US"/>
              <a:t>Click to edit Master title style</a:t>
            </a:r>
            <a:endParaRPr lang="en-US" dirty="0"/>
          </a:p>
        </p:txBody>
      </p:sp>
      <p:sp>
        <p:nvSpPr>
          <p:cNvPr id="9" name="Rectangle 8"/>
          <p:cNvSpPr/>
          <p:nvPr/>
        </p:nvSpPr>
        <p:spPr>
          <a:xfrm>
            <a:off x="1" y="5080555"/>
            <a:ext cx="660196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11" name="Date Placeholder 3">
            <a:extLst>
              <a:ext uri="{FF2B5EF4-FFF2-40B4-BE49-F238E27FC236}">
                <a16:creationId xmlns:a16="http://schemas.microsoft.com/office/drawing/2014/main" id="{325D16B6-152B-4FDE-BF54-4398ECB14290}"/>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2" name="Footer Placeholder 4">
            <a:extLst>
              <a:ext uri="{FF2B5EF4-FFF2-40B4-BE49-F238E27FC236}">
                <a16:creationId xmlns:a16="http://schemas.microsoft.com/office/drawing/2014/main" id="{534A7236-1F7D-4C44-9FB2-218DB8E05CA8}"/>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3" name="Slide Number Placeholder 5">
            <a:extLst>
              <a:ext uri="{FF2B5EF4-FFF2-40B4-BE49-F238E27FC236}">
                <a16:creationId xmlns:a16="http://schemas.microsoft.com/office/drawing/2014/main" id="{50BAE30B-22A1-41E6-98B6-04A1B88E0F68}"/>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46209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6" name="Text Placeholder 5"/>
          <p:cNvSpPr>
            <a:spLocks noGrp="1"/>
          </p:cNvSpPr>
          <p:nvPr>
            <p:ph type="body" sz="quarter" idx="15"/>
          </p:nvPr>
        </p:nvSpPr>
        <p:spPr>
          <a:xfrm>
            <a:off x="962025"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4797029"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6574646"/>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500" y="1535117"/>
            <a:ext cx="3497580" cy="639763"/>
          </a:xfrm>
          <a:prstGeom prst="rect">
            <a:avLst/>
          </a:prstGeom>
        </p:spPr>
        <p:txBody>
          <a:bodyPr anchor="b"/>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5" name="Text Placeholder 4"/>
          <p:cNvSpPr>
            <a:spLocks noGrp="1"/>
          </p:cNvSpPr>
          <p:nvPr>
            <p:ph type="body" sz="quarter" idx="3"/>
          </p:nvPr>
        </p:nvSpPr>
        <p:spPr>
          <a:xfrm>
            <a:off x="4806462" y="1535117"/>
            <a:ext cx="3497580" cy="639763"/>
          </a:xfrm>
          <a:prstGeom prst="rect">
            <a:avLst/>
          </a:prstGeom>
        </p:spPr>
        <p:txBody>
          <a:bodyPr anchor="b">
            <a:noAutofit/>
          </a:bodyPr>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11-27-2019 v1a</a:t>
            </a:r>
          </a:p>
        </p:txBody>
      </p:sp>
      <p:sp>
        <p:nvSpPr>
          <p:cNvPr id="8" name="Footer Placeholder 7"/>
          <p:cNvSpPr>
            <a:spLocks noGrp="1"/>
          </p:cNvSpPr>
          <p:nvPr>
            <p:ph type="ftr" sz="quarter" idx="11"/>
          </p:nvPr>
        </p:nvSpPr>
        <p:spPr/>
        <p:txBody>
          <a:bodyPr/>
          <a:lstStyle/>
          <a:p>
            <a:r>
              <a:rPr lang="en-US"/>
              <a:t>NTTC Training ala NJ – TY2019</a:t>
            </a:r>
          </a:p>
        </p:txBody>
      </p:sp>
      <p:sp>
        <p:nvSpPr>
          <p:cNvPr id="9" name="Slide Number Placeholder 8"/>
          <p:cNvSpPr>
            <a:spLocks noGrp="1"/>
          </p:cNvSpPr>
          <p:nvPr>
            <p:ph type="sldNum" sz="quarter" idx="12"/>
          </p:nvPr>
        </p:nvSpPr>
        <p:spPr/>
        <p:txBody>
          <a:bodyPr/>
          <a:lstStyle/>
          <a:p>
            <a:fld id="{F56DB09B-2E1E-48D6-BF38-233787F9BAB1}" type="slidenum">
              <a:rPr lang="en-US" smtClean="0"/>
              <a:t>‹#›</a:t>
            </a:fld>
            <a:endParaRPr lang="en-US"/>
          </a:p>
        </p:txBody>
      </p:sp>
      <p:sp>
        <p:nvSpPr>
          <p:cNvPr id="10" name="Text Placeholder 9"/>
          <p:cNvSpPr>
            <a:spLocks noGrp="1"/>
          </p:cNvSpPr>
          <p:nvPr>
            <p:ph type="body" sz="quarter" idx="13"/>
          </p:nvPr>
        </p:nvSpPr>
        <p:spPr>
          <a:xfrm>
            <a:off x="952501" y="2174878"/>
            <a:ext cx="3498056"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4806462" y="2174878"/>
            <a:ext cx="3497580"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352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959125" y="1761437"/>
            <a:ext cx="73152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958850" y="4108451"/>
            <a:ext cx="7315200" cy="1780116"/>
          </a:xfrm>
        </p:spPr>
        <p:txBody>
          <a:bodyPr/>
          <a:lstStyle/>
          <a:p>
            <a:pPr lvl="0"/>
            <a:r>
              <a:rPr lang="en-US"/>
              <a:t>Click to edit Master text styles</a:t>
            </a:r>
          </a:p>
          <a:p>
            <a:pPr lvl="1"/>
            <a:r>
              <a:rPr lang="en-US"/>
              <a:t>Second level</a:t>
            </a:r>
          </a:p>
        </p:txBody>
      </p:sp>
      <p:sp>
        <p:nvSpPr>
          <p:cNvPr id="14" name="Date Placeholder 3">
            <a:extLst>
              <a:ext uri="{FF2B5EF4-FFF2-40B4-BE49-F238E27FC236}">
                <a16:creationId xmlns:a16="http://schemas.microsoft.com/office/drawing/2014/main" id="{3FEE0182-5E6E-47B8-86E9-CC065BBEA7B7}"/>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5" name="Footer Placeholder 4">
            <a:extLst>
              <a:ext uri="{FF2B5EF4-FFF2-40B4-BE49-F238E27FC236}">
                <a16:creationId xmlns:a16="http://schemas.microsoft.com/office/drawing/2014/main" id="{D13BC5E4-D997-4149-8D6E-66A51B9900CE}"/>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6" name="Slide Number Placeholder 5">
            <a:extLst>
              <a:ext uri="{FF2B5EF4-FFF2-40B4-BE49-F238E27FC236}">
                <a16:creationId xmlns:a16="http://schemas.microsoft.com/office/drawing/2014/main" id="{FA6B5DDA-0C49-44A9-B553-0066B756A88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318440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13692094"/>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Rectangle 5"/>
          <p:cNvSpPr/>
          <p:nvPr/>
        </p:nvSpPr>
        <p:spPr>
          <a:xfrm>
            <a:off x="0" y="-17670"/>
            <a:ext cx="9144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311547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a:xfrm>
            <a:off x="974207" y="6265308"/>
            <a:ext cx="388559" cy="365125"/>
          </a:xfrm>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6" name="Rectangle 5"/>
          <p:cNvSpPr/>
          <p:nvPr/>
        </p:nvSpPr>
        <p:spPr>
          <a:xfrm>
            <a:off x="0" y="-17670"/>
            <a:ext cx="9144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7" name="Rectangle 6"/>
          <p:cNvSpPr/>
          <p:nvPr/>
        </p:nvSpPr>
        <p:spPr>
          <a:xfrm rot="16200000">
            <a:off x="-2980942" y="2962964"/>
            <a:ext cx="6876288" cy="9144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solidFill>
                <a:schemeClr val="bg1"/>
              </a:solidFill>
              <a:latin typeface="+mj-lt"/>
            </a:endParaRPr>
          </a:p>
        </p:txBody>
      </p:sp>
      <p:sp>
        <p:nvSpPr>
          <p:cNvPr id="8" name="Title Placeholder 1"/>
          <p:cNvSpPr>
            <a:spLocks noGrp="1"/>
          </p:cNvSpPr>
          <p:nvPr>
            <p:ph type="title"/>
          </p:nvPr>
        </p:nvSpPr>
        <p:spPr>
          <a:xfrm rot="16200000">
            <a:off x="-2407918" y="2421255"/>
            <a:ext cx="573024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38861" y="6132291"/>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10" name="Rectangle 9"/>
          <p:cNvSpPr/>
          <p:nvPr/>
        </p:nvSpPr>
        <p:spPr>
          <a:xfrm rot="5400000">
            <a:off x="-2493840" y="3390266"/>
            <a:ext cx="6876288" cy="59800"/>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52821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7B75-102F-4897-A41E-3DF7610E9FEC}"/>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3B232B2-EE7C-4A1B-BC5F-03285CE66DE0}"/>
              </a:ext>
            </a:extLst>
          </p:cNvPr>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076F7-3D4D-454D-8424-FDAD28D9DF50}"/>
              </a:ext>
            </a:extLst>
          </p:cNvPr>
          <p:cNvSpPr>
            <a:spLocks noGrp="1"/>
          </p:cNvSpPr>
          <p:nvPr>
            <p:ph type="dt" sz="half" idx="10"/>
          </p:nvPr>
        </p:nvSpPr>
        <p:spPr/>
        <p:txBody>
          <a:bodyPr/>
          <a:lstStyle/>
          <a:p>
            <a:r>
              <a:rPr lang="en-US"/>
              <a:t>11-27-2019 v1a</a:t>
            </a:r>
          </a:p>
        </p:txBody>
      </p:sp>
      <p:sp>
        <p:nvSpPr>
          <p:cNvPr id="5" name="Footer Placeholder 4">
            <a:extLst>
              <a:ext uri="{FF2B5EF4-FFF2-40B4-BE49-F238E27FC236}">
                <a16:creationId xmlns:a16="http://schemas.microsoft.com/office/drawing/2014/main" id="{7103F955-D78F-4772-A1DE-BF38DC5282EF}"/>
              </a:ext>
            </a:extLst>
          </p:cNvPr>
          <p:cNvSpPr>
            <a:spLocks noGrp="1"/>
          </p:cNvSpPr>
          <p:nvPr>
            <p:ph type="ftr" sz="quarter" idx="11"/>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DE8C395E-AA13-4E51-9903-FDDCDED2F64F}"/>
              </a:ext>
            </a:extLst>
          </p:cNvPr>
          <p:cNvSpPr>
            <a:spLocks noGrp="1"/>
          </p:cNvSpPr>
          <p:nvPr>
            <p:ph type="sldNum" sz="quarter" idx="12"/>
          </p:nvPr>
        </p:nvSpPr>
        <p:spPr/>
        <p:txBody>
          <a:bodyPr/>
          <a:lstStyle/>
          <a:p>
            <a:fld id="{F56DB09B-2E1E-48D6-BF38-233787F9BAB1}" type="slidenum">
              <a:rPr lang="en-US" smtClean="0"/>
              <a:t>‹#›</a:t>
            </a:fld>
            <a:endParaRPr lang="en-US"/>
          </a:p>
        </p:txBody>
      </p:sp>
    </p:spTree>
    <p:extLst>
      <p:ext uri="{BB962C8B-B14F-4D97-AF65-F5344CB8AC3E}">
        <p14:creationId xmlns:p14="http://schemas.microsoft.com/office/powerpoint/2010/main" val="393532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458516" indent="-170260">
              <a:defRPr/>
            </a:lvl4pPr>
            <a:lvl5pPr marL="1797844" indent="-170260">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3">
            <a:extLst>
              <a:ext uri="{FF2B5EF4-FFF2-40B4-BE49-F238E27FC236}">
                <a16:creationId xmlns:a16="http://schemas.microsoft.com/office/drawing/2014/main" id="{73A09A5A-A9C0-4CD2-A868-78EA44F396D3}"/>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7" name="Footer Placeholder 4">
            <a:extLst>
              <a:ext uri="{FF2B5EF4-FFF2-40B4-BE49-F238E27FC236}">
                <a16:creationId xmlns:a16="http://schemas.microsoft.com/office/drawing/2014/main" id="{B0217534-7AEE-4CA5-B103-1415BD776EBA}"/>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8" name="Slide Number Placeholder 5">
            <a:extLst>
              <a:ext uri="{FF2B5EF4-FFF2-40B4-BE49-F238E27FC236}">
                <a16:creationId xmlns:a16="http://schemas.microsoft.com/office/drawing/2014/main" id="{E8D0076E-6785-4AB7-AF92-E035913FD33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219549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5" name="Footer Placeholder 4"/>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6" name="Slide Number Placeholder 5"/>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pic>
        <p:nvPicPr>
          <p:cNvPr id="7" name="Picture 6"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4" name="Text Placeholder 13"/>
          <p:cNvSpPr>
            <a:spLocks noGrp="1"/>
          </p:cNvSpPr>
          <p:nvPr>
            <p:ph type="body" idx="1"/>
          </p:nvPr>
        </p:nvSpPr>
        <p:spPr>
          <a:xfrm>
            <a:off x="959125" y="1761433"/>
            <a:ext cx="73152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9144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solidFill>
                <a:schemeClr val="bg1"/>
              </a:solidFill>
              <a:latin typeface="+mj-lt"/>
            </a:endParaRPr>
          </a:p>
        </p:txBody>
      </p:sp>
      <p:sp>
        <p:nvSpPr>
          <p:cNvPr id="2" name="Title Placeholder 1"/>
          <p:cNvSpPr>
            <a:spLocks noGrp="1"/>
          </p:cNvSpPr>
          <p:nvPr>
            <p:ph type="title"/>
          </p:nvPr>
        </p:nvSpPr>
        <p:spPr>
          <a:xfrm>
            <a:off x="800104" y="28835"/>
            <a:ext cx="731354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pic>
        <p:nvPicPr>
          <p:cNvPr id="10" name="Picture 9"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2" name="Rectangle 11"/>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3" name="Rectangle 12"/>
          <p:cNvSpPr/>
          <p:nvPr/>
        </p:nvSpPr>
        <p:spPr>
          <a:xfrm>
            <a:off x="0" y="1182574"/>
            <a:ext cx="9144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4120099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defTabSz="257169" rtl="0" eaLnBrk="1" latinLnBrk="0" hangingPunct="1">
        <a:spcBef>
          <a:spcPct val="0"/>
        </a:spcBef>
        <a:buNone/>
        <a:defRPr sz="2250" b="1" kern="1200">
          <a:solidFill>
            <a:schemeClr val="bg1"/>
          </a:solidFill>
          <a:latin typeface="+mj-lt"/>
          <a:ea typeface="+mj-ea"/>
          <a:cs typeface="+mj-cs"/>
        </a:defRPr>
      </a:lvl1pPr>
    </p:titleStyle>
    <p:bodyStyle>
      <a:lvl1pPr marL="191989" indent="-191989" algn="l" defTabSz="257169" rtl="0" eaLnBrk="1" latinLnBrk="0" hangingPunct="1">
        <a:spcBef>
          <a:spcPts val="1013"/>
        </a:spcBef>
        <a:buClr>
          <a:srgbClr val="CF2124"/>
        </a:buClr>
        <a:buSzPct val="70000"/>
        <a:buFont typeface="Wingdings" panose="05000000000000000000" pitchFamily="2" charset="2"/>
        <a:buChar char=""/>
        <a:defRPr sz="1800" kern="1200">
          <a:solidFill>
            <a:schemeClr val="tx1"/>
          </a:solidFill>
          <a:latin typeface="+mn-lt"/>
          <a:ea typeface="+mn-ea"/>
          <a:cs typeface="+mn-cs"/>
        </a:defRPr>
      </a:lvl1pPr>
      <a:lvl2pPr marL="514350" indent="-190203" algn="l" defTabSz="257169" rtl="0" eaLnBrk="1" latinLnBrk="0" hangingPunct="1">
        <a:spcBef>
          <a:spcPts val="506"/>
        </a:spcBef>
        <a:buClr>
          <a:srgbClr val="CF2124"/>
        </a:buClr>
        <a:buSzPct val="110000"/>
        <a:buFont typeface="Calibri" panose="020F0502020204030204" pitchFamily="34" charset="0"/>
        <a:buChar char="─"/>
        <a:tabLst/>
        <a:defRPr sz="1575" kern="1200">
          <a:solidFill>
            <a:schemeClr val="tx1"/>
          </a:solidFill>
          <a:latin typeface="+mn-lt"/>
          <a:ea typeface="+mn-ea"/>
          <a:cs typeface="+mn-cs"/>
        </a:defRPr>
      </a:lvl2pPr>
      <a:lvl3pPr marL="803672" indent="-160735" algn="l" defTabSz="257169" rtl="0" eaLnBrk="1" latinLnBrk="0" hangingPunct="1">
        <a:spcBef>
          <a:spcPts val="338"/>
        </a:spcBef>
        <a:buClr>
          <a:srgbClr val="55493F"/>
        </a:buClr>
        <a:buSzPct val="110000"/>
        <a:buFont typeface="Arial"/>
        <a:buChar char="•"/>
        <a:tabLst/>
        <a:defRPr sz="1350" kern="1200">
          <a:solidFill>
            <a:schemeClr val="tx1"/>
          </a:solidFill>
          <a:latin typeface="+mn-lt"/>
          <a:ea typeface="+mn-ea"/>
          <a:cs typeface="+mn-cs"/>
        </a:defRPr>
      </a:lvl3pPr>
      <a:lvl4pPr marL="900090" indent="-128585" algn="l" defTabSz="257169" rtl="0" eaLnBrk="1" latinLnBrk="0" hangingPunct="1">
        <a:spcBef>
          <a:spcPct val="20000"/>
        </a:spcBef>
        <a:buFont typeface="Arial"/>
        <a:buChar char="–"/>
        <a:defRPr sz="1125" kern="1200">
          <a:solidFill>
            <a:schemeClr val="tx1"/>
          </a:solidFill>
          <a:latin typeface="+mn-lt"/>
          <a:ea typeface="+mn-ea"/>
          <a:cs typeface="+mn-cs"/>
        </a:defRPr>
      </a:lvl4pPr>
      <a:lvl5pPr marL="1157258" indent="-128585" algn="l" defTabSz="257169" rtl="0" eaLnBrk="1" latinLnBrk="0" hangingPunct="1">
        <a:spcBef>
          <a:spcPct val="20000"/>
        </a:spcBef>
        <a:buFont typeface="Arial"/>
        <a:buChar char="»"/>
        <a:defRPr sz="1125" kern="1200">
          <a:solidFill>
            <a:schemeClr val="tx1"/>
          </a:solidFill>
          <a:latin typeface="+mn-lt"/>
          <a:ea typeface="+mn-ea"/>
          <a:cs typeface="+mn-cs"/>
        </a:defRPr>
      </a:lvl5pPr>
      <a:lvl6pPr marL="1414427" indent="-128585" algn="l" defTabSz="257169" rtl="0" eaLnBrk="1" latinLnBrk="0" hangingPunct="1">
        <a:spcBef>
          <a:spcPct val="20000"/>
        </a:spcBef>
        <a:buFont typeface="Arial"/>
        <a:buChar char="•"/>
        <a:defRPr sz="1125" kern="1200">
          <a:solidFill>
            <a:schemeClr val="tx1"/>
          </a:solidFill>
          <a:latin typeface="+mn-lt"/>
          <a:ea typeface="+mn-ea"/>
          <a:cs typeface="+mn-cs"/>
        </a:defRPr>
      </a:lvl6pPr>
      <a:lvl7pPr marL="1671596" indent="-128585" algn="l" defTabSz="257169" rtl="0" eaLnBrk="1" latinLnBrk="0" hangingPunct="1">
        <a:spcBef>
          <a:spcPct val="20000"/>
        </a:spcBef>
        <a:buFont typeface="Arial"/>
        <a:buChar char="•"/>
        <a:defRPr sz="1125" kern="1200">
          <a:solidFill>
            <a:schemeClr val="tx1"/>
          </a:solidFill>
          <a:latin typeface="+mn-lt"/>
          <a:ea typeface="+mn-ea"/>
          <a:cs typeface="+mn-cs"/>
        </a:defRPr>
      </a:lvl7pPr>
      <a:lvl8pPr marL="1928765" indent="-128585" algn="l" defTabSz="257169" rtl="0" eaLnBrk="1" latinLnBrk="0" hangingPunct="1">
        <a:spcBef>
          <a:spcPct val="20000"/>
        </a:spcBef>
        <a:buFont typeface="Arial"/>
        <a:buChar char="•"/>
        <a:defRPr sz="1125" kern="1200">
          <a:solidFill>
            <a:schemeClr val="tx1"/>
          </a:solidFill>
          <a:latin typeface="+mn-lt"/>
          <a:ea typeface="+mn-ea"/>
          <a:cs typeface="+mn-cs"/>
        </a:defRPr>
      </a:lvl8pPr>
      <a:lvl9pPr marL="2185933" indent="-128585" algn="l" defTabSz="257169"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8"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5"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2"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hyperlink" Target="https://fafsa.ed.gov/FAFSA/app/schoolSearch"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p:cNvSpPr>
            <a:spLocks noGrp="1"/>
          </p:cNvSpPr>
          <p:nvPr>
            <p:ph type="subTitle" idx="1"/>
          </p:nvPr>
        </p:nvSpPr>
        <p:spPr>
          <a:xfrm>
            <a:off x="397934" y="3107532"/>
            <a:ext cx="5884333" cy="1557377"/>
          </a:xfrm>
        </p:spPr>
        <p:txBody>
          <a:bodyPr/>
          <a:lstStyle/>
          <a:p>
            <a:r>
              <a:rPr lang="en-US" altLang="en-US" sz="2700" dirty="0"/>
              <a:t>Pub 4012 Tab J</a:t>
            </a:r>
          </a:p>
          <a:p>
            <a:r>
              <a:rPr lang="en-US" altLang="en-US" sz="2700" dirty="0"/>
              <a:t>Pub 4491 Lesson 23</a:t>
            </a:r>
          </a:p>
          <a:p>
            <a:r>
              <a:rPr lang="en-US" altLang="en-US" sz="2700" dirty="0"/>
              <a:t>Pub 970 Tax Benefits for Education</a:t>
            </a:r>
          </a:p>
        </p:txBody>
      </p:sp>
      <p:sp>
        <p:nvSpPr>
          <p:cNvPr id="3074" name="Title 1"/>
          <p:cNvSpPr>
            <a:spLocks noGrp="1"/>
          </p:cNvSpPr>
          <p:nvPr>
            <p:ph type="title"/>
          </p:nvPr>
        </p:nvSpPr>
        <p:spPr/>
        <p:txBody>
          <a:bodyPr/>
          <a:lstStyle/>
          <a:p>
            <a:r>
              <a:rPr lang="en-US" altLang="en-US" dirty="0"/>
              <a:t>Education Benefits</a:t>
            </a:r>
            <a:br>
              <a:rPr lang="en-US" altLang="en-US" dirty="0"/>
            </a:br>
            <a:endParaRPr lang="en-US" altLang="en-US" dirty="0"/>
          </a:p>
        </p:txBody>
      </p:sp>
      <p:sp>
        <p:nvSpPr>
          <p:cNvPr id="2" name="Date Placeholder 1">
            <a:extLst>
              <a:ext uri="{FF2B5EF4-FFF2-40B4-BE49-F238E27FC236}">
                <a16:creationId xmlns:a16="http://schemas.microsoft.com/office/drawing/2014/main" id="{494E4477-03C7-4DCE-B4D1-697E365C739F}"/>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C43D9928-6FD4-4B56-8E18-ACCA570FFA02}"/>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0AC2B218-24CF-40DE-9F13-991BE4C99D06}"/>
              </a:ext>
            </a:extLst>
          </p:cNvPr>
          <p:cNvSpPr>
            <a:spLocks noGrp="1"/>
          </p:cNvSpPr>
          <p:nvPr>
            <p:ph type="sldNum" sz="quarter" idx="4"/>
          </p:nvPr>
        </p:nvSpPr>
        <p:spPr/>
        <p:txBody>
          <a:bodyPr/>
          <a:lstStyle/>
          <a:p>
            <a:fld id="{F56DB09B-2E1E-48D6-BF38-233787F9BAB1}" type="slidenum">
              <a:rPr lang="en-US" smtClean="0"/>
              <a:t>1</a:t>
            </a:fld>
            <a:endParaRPr lang="en-US"/>
          </a:p>
        </p:txBody>
      </p:sp>
    </p:spTree>
    <p:extLst>
      <p:ext uri="{BB962C8B-B14F-4D97-AF65-F5344CB8AC3E}">
        <p14:creationId xmlns:p14="http://schemas.microsoft.com/office/powerpoint/2010/main" val="1296333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10</a:t>
            </a:fld>
            <a:endParaRPr lang="en-US" altLang="en-US"/>
          </a:p>
        </p:txBody>
      </p:sp>
      <p:sp>
        <p:nvSpPr>
          <p:cNvPr id="3" name="Content Placeholder 2"/>
          <p:cNvSpPr>
            <a:spLocks noGrp="1"/>
          </p:cNvSpPr>
          <p:nvPr>
            <p:ph sz="quarter" idx="12"/>
          </p:nvPr>
        </p:nvSpPr>
        <p:spPr/>
        <p:txBody>
          <a:bodyPr>
            <a:normAutofit/>
          </a:bodyPr>
          <a:lstStyle/>
          <a:p>
            <a:r>
              <a:rPr lang="en-US" altLang="en-US" dirty="0"/>
              <a:t>When spent on qualifying expenses </a:t>
            </a:r>
          </a:p>
          <a:p>
            <a:pPr lvl="1"/>
            <a:r>
              <a:rPr lang="en-US" altLang="en-US" dirty="0"/>
              <a:t>Tuition and fees required for enrollment</a:t>
            </a:r>
          </a:p>
          <a:p>
            <a:pPr lvl="1"/>
            <a:r>
              <a:rPr lang="en-US" altLang="en-US" dirty="0"/>
              <a:t>Required course-related books, supplies and equipment </a:t>
            </a:r>
          </a:p>
          <a:p>
            <a:pPr marL="0" indent="0">
              <a:buNone/>
            </a:pPr>
            <a:r>
              <a:rPr lang="en-US" altLang="en-US" b="1" dirty="0"/>
              <a:t>and</a:t>
            </a:r>
          </a:p>
          <a:p>
            <a:r>
              <a:rPr lang="en-US" altLang="en-US" dirty="0"/>
              <a:t>Student is candidate for degree, certificate or other credential</a:t>
            </a:r>
          </a:p>
          <a:p>
            <a:pPr lvl="1"/>
            <a:endParaRPr lang="en-US" altLang="en-US" dirty="0"/>
          </a:p>
          <a:p>
            <a:endParaRPr lang="en-US" altLang="en-US" dirty="0"/>
          </a:p>
          <a:p>
            <a:pPr lvl="1"/>
            <a:endParaRPr lang="en-US" altLang="en-US" dirty="0"/>
          </a:p>
        </p:txBody>
      </p:sp>
      <p:sp>
        <p:nvSpPr>
          <p:cNvPr id="17410" name="Title 1"/>
          <p:cNvSpPr>
            <a:spLocks noGrp="1"/>
          </p:cNvSpPr>
          <p:nvPr>
            <p:ph type="title"/>
          </p:nvPr>
        </p:nvSpPr>
        <p:spPr/>
        <p:txBody>
          <a:bodyPr>
            <a:normAutofit/>
          </a:bodyPr>
          <a:lstStyle/>
          <a:p>
            <a:r>
              <a:rPr lang="en-US" altLang="en-US" dirty="0"/>
              <a:t>Non-Taxable Grants and Scholarships</a:t>
            </a:r>
          </a:p>
        </p:txBody>
      </p:sp>
      <p:sp>
        <p:nvSpPr>
          <p:cNvPr id="4" name="Date Placeholder 3">
            <a:extLst>
              <a:ext uri="{FF2B5EF4-FFF2-40B4-BE49-F238E27FC236}">
                <a16:creationId xmlns:a16="http://schemas.microsoft.com/office/drawing/2014/main" id="{66436DC5-6ADD-4543-B713-AA29AB1D8BC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936919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11</a:t>
            </a:fld>
            <a:endParaRPr lang="en-US" altLang="en-US"/>
          </a:p>
        </p:txBody>
      </p:sp>
      <p:sp>
        <p:nvSpPr>
          <p:cNvPr id="3" name="Content Placeholder 2"/>
          <p:cNvSpPr>
            <a:spLocks noGrp="1"/>
          </p:cNvSpPr>
          <p:nvPr>
            <p:ph sz="quarter" idx="12"/>
          </p:nvPr>
        </p:nvSpPr>
        <p:spPr/>
        <p:txBody>
          <a:bodyPr>
            <a:normAutofit/>
          </a:bodyPr>
          <a:lstStyle/>
          <a:p>
            <a:r>
              <a:rPr lang="en-US" altLang="en-US" dirty="0"/>
              <a:t>Grants and scholarships taxed when</a:t>
            </a:r>
          </a:p>
          <a:p>
            <a:pPr lvl="1"/>
            <a:r>
              <a:rPr lang="en-US" altLang="en-US" dirty="0"/>
              <a:t>not offset by qualifying expenses </a:t>
            </a:r>
          </a:p>
          <a:p>
            <a:pPr marL="0" indent="0">
              <a:buNone/>
            </a:pPr>
            <a:r>
              <a:rPr lang="en-US" altLang="en-US" b="1" dirty="0"/>
              <a:t>Or</a:t>
            </a:r>
          </a:p>
          <a:p>
            <a:pPr lvl="1"/>
            <a:r>
              <a:rPr lang="en-US" altLang="en-US" dirty="0"/>
              <a:t>When student not degree candidate</a:t>
            </a:r>
          </a:p>
        </p:txBody>
      </p:sp>
      <p:sp>
        <p:nvSpPr>
          <p:cNvPr id="18434" name="Title 1"/>
          <p:cNvSpPr>
            <a:spLocks noGrp="1"/>
          </p:cNvSpPr>
          <p:nvPr>
            <p:ph type="title"/>
          </p:nvPr>
        </p:nvSpPr>
        <p:spPr/>
        <p:txBody>
          <a:bodyPr>
            <a:normAutofit/>
          </a:bodyPr>
          <a:lstStyle/>
          <a:p>
            <a:r>
              <a:rPr lang="en-US" altLang="en-US"/>
              <a:t>Taxable Grants and Scholarships</a:t>
            </a:r>
            <a:endParaRPr lang="en-US" altLang="en-US" dirty="0"/>
          </a:p>
        </p:txBody>
      </p:sp>
      <p:sp>
        <p:nvSpPr>
          <p:cNvPr id="4" name="Date Placeholder 3">
            <a:extLst>
              <a:ext uri="{FF2B5EF4-FFF2-40B4-BE49-F238E27FC236}">
                <a16:creationId xmlns:a16="http://schemas.microsoft.com/office/drawing/2014/main" id="{A44E672F-E887-47F1-A1CC-C92C673E378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581164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12</a:t>
            </a:fld>
            <a:endParaRPr lang="en-US" altLang="en-US"/>
          </a:p>
        </p:txBody>
      </p:sp>
      <p:sp>
        <p:nvSpPr>
          <p:cNvPr id="84995" name="Content Placeholder 2"/>
          <p:cNvSpPr>
            <a:spLocks noGrp="1"/>
          </p:cNvSpPr>
          <p:nvPr>
            <p:ph sz="quarter" idx="12"/>
          </p:nvPr>
        </p:nvSpPr>
        <p:spPr/>
        <p:txBody>
          <a:bodyPr vert="horz" lIns="68580" tIns="34290" rIns="68580" bIns="34290" rtlCol="0" anchor="t">
            <a:normAutofit/>
          </a:bodyPr>
          <a:lstStyle/>
          <a:p>
            <a:r>
              <a:rPr lang="en-US" altLang="en-US" dirty="0"/>
              <a:t>Choice to make unrestricted grant or scholarship taxable</a:t>
            </a:r>
            <a:endParaRPr lang="en-US" dirty="0"/>
          </a:p>
          <a:p>
            <a:pPr lvl="1"/>
            <a:r>
              <a:rPr lang="en-US" altLang="en-US" dirty="0"/>
              <a:t>Student can choose to declare as taxable all or part of unrestricted grants or scholarships</a:t>
            </a:r>
          </a:p>
          <a:p>
            <a:pPr lvl="2"/>
            <a:r>
              <a:rPr lang="en-US" altLang="en-US" dirty="0"/>
              <a:t>Frees up expenses for education credit</a:t>
            </a:r>
            <a:endParaRPr lang="en-US" altLang="en-US" dirty="0">
              <a:cs typeface="Calibri"/>
            </a:endParaRPr>
          </a:p>
          <a:p>
            <a:pPr lvl="1"/>
            <a:r>
              <a:rPr lang="en-US" altLang="en-US" dirty="0"/>
              <a:t>Larger education credit may offset additional tax</a:t>
            </a:r>
          </a:p>
          <a:p>
            <a:pPr lvl="2"/>
            <a:r>
              <a:rPr lang="en-US" altLang="en-US" dirty="0"/>
              <a:t>Include taxable scholarship/grant income on </a:t>
            </a:r>
            <a:r>
              <a:rPr lang="en-US" altLang="en-US" b="1" dirty="0"/>
              <a:t>student’s</a:t>
            </a:r>
            <a:r>
              <a:rPr lang="en-US" altLang="en-US" dirty="0"/>
              <a:t> return</a:t>
            </a:r>
          </a:p>
        </p:txBody>
      </p:sp>
      <p:sp>
        <p:nvSpPr>
          <p:cNvPr id="86018" name="Title 1"/>
          <p:cNvSpPr>
            <a:spLocks noGrp="1"/>
          </p:cNvSpPr>
          <p:nvPr>
            <p:ph type="title"/>
          </p:nvPr>
        </p:nvSpPr>
        <p:spPr/>
        <p:txBody>
          <a:bodyPr>
            <a:normAutofit/>
          </a:bodyPr>
          <a:lstStyle/>
          <a:p>
            <a:r>
              <a:rPr lang="en-US" altLang="en-US" dirty="0"/>
              <a:t>Unrestricted Grants and Scholarships</a:t>
            </a:r>
          </a:p>
        </p:txBody>
      </p:sp>
      <p:sp>
        <p:nvSpPr>
          <p:cNvPr id="3" name="Date Placeholder 2">
            <a:extLst>
              <a:ext uri="{FF2B5EF4-FFF2-40B4-BE49-F238E27FC236}">
                <a16:creationId xmlns:a16="http://schemas.microsoft.com/office/drawing/2014/main" id="{975C3233-74BA-4E7F-A7AA-57A84E13E0A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868176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p>
        </p:txBody>
      </p:sp>
      <p:sp>
        <p:nvSpPr>
          <p:cNvPr id="4" name="Slide Number Placeholder 3"/>
          <p:cNvSpPr>
            <a:spLocks noGrp="1"/>
          </p:cNvSpPr>
          <p:nvPr>
            <p:ph type="sldNum" sz="quarter" idx="4"/>
          </p:nvPr>
        </p:nvSpPr>
        <p:spPr>
          <a:xfrm>
            <a:off x="457204" y="6265308"/>
            <a:ext cx="702365" cy="365125"/>
          </a:xfrm>
        </p:spPr>
        <p:txBody>
          <a:bodyPr/>
          <a:lstStyle/>
          <a:p>
            <a:fld id="{8266C9A0-D04B-4350-A670-C2A4B7483CA9}" type="slidenum">
              <a:rPr lang="en-US" altLang="en-US" smtClean="0"/>
              <a:pPr/>
              <a:t>13</a:t>
            </a:fld>
            <a:endParaRPr lang="en-US" altLang="en-US"/>
          </a:p>
        </p:txBody>
      </p:sp>
      <p:sp>
        <p:nvSpPr>
          <p:cNvPr id="8" name="Content Placeholder 7"/>
          <p:cNvSpPr>
            <a:spLocks noGrp="1"/>
          </p:cNvSpPr>
          <p:nvPr>
            <p:ph sz="quarter" idx="12"/>
          </p:nvPr>
        </p:nvSpPr>
        <p:spPr/>
        <p:txBody>
          <a:bodyPr>
            <a:normAutofit/>
          </a:bodyPr>
          <a:lstStyle/>
          <a:p>
            <a:r>
              <a:rPr lang="en-US" dirty="0"/>
              <a:t>Find Other Income in Pub 4012 Tab D</a:t>
            </a:r>
          </a:p>
          <a:p>
            <a:pPr lvl="1"/>
            <a:r>
              <a:rPr lang="en-US" dirty="0"/>
              <a:t>Less Common Income &gt; Other Compensation</a:t>
            </a:r>
          </a:p>
          <a:p>
            <a:r>
              <a:rPr lang="en-US" altLang="en-US" dirty="0"/>
              <a:t>Taxable grants or scholarships are </a:t>
            </a:r>
          </a:p>
          <a:p>
            <a:pPr lvl="1"/>
            <a:r>
              <a:rPr lang="en-US" altLang="en-US" b="1" dirty="0"/>
              <a:t>Earned income </a:t>
            </a:r>
            <a:r>
              <a:rPr lang="en-US" altLang="en-US" dirty="0"/>
              <a:t>for gross income filing threshold and standard deduction</a:t>
            </a:r>
          </a:p>
          <a:p>
            <a:pPr lvl="1"/>
            <a:r>
              <a:rPr lang="en-US" altLang="en-US" b="1" dirty="0"/>
              <a:t>Unearned income </a:t>
            </a:r>
            <a:r>
              <a:rPr lang="en-US" altLang="en-US" dirty="0"/>
              <a:t>for kiddie tax and all other purposes</a:t>
            </a:r>
          </a:p>
          <a:p>
            <a:endParaRPr lang="en-US" dirty="0"/>
          </a:p>
        </p:txBody>
      </p:sp>
      <p:sp>
        <p:nvSpPr>
          <p:cNvPr id="2" name="Title 1"/>
          <p:cNvSpPr>
            <a:spLocks noGrp="1"/>
          </p:cNvSpPr>
          <p:nvPr>
            <p:ph type="title"/>
          </p:nvPr>
        </p:nvSpPr>
        <p:spPr/>
        <p:txBody>
          <a:bodyPr/>
          <a:lstStyle/>
          <a:p>
            <a:r>
              <a:rPr lang="en-US" altLang="en-US"/>
              <a:t>Taxable Grants and Scholarships</a:t>
            </a:r>
            <a:endParaRPr lang="en-US" altLang="en-US" dirty="0"/>
          </a:p>
        </p:txBody>
      </p:sp>
      <p:sp>
        <p:nvSpPr>
          <p:cNvPr id="10" name="Rectangle 9"/>
          <p:cNvSpPr/>
          <p:nvPr/>
        </p:nvSpPr>
        <p:spPr>
          <a:xfrm>
            <a:off x="7033291" y="1719755"/>
            <a:ext cx="1559990" cy="346249"/>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4012 Tab D</a:t>
            </a:r>
          </a:p>
        </p:txBody>
      </p:sp>
      <p:sp>
        <p:nvSpPr>
          <p:cNvPr id="5" name="Date Placeholder 4">
            <a:extLst>
              <a:ext uri="{FF2B5EF4-FFF2-40B4-BE49-F238E27FC236}">
                <a16:creationId xmlns:a16="http://schemas.microsoft.com/office/drawing/2014/main" id="{CBA57340-5446-4C7C-9D2C-F080FBF7A19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905466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ubtitle 2"/>
          <p:cNvSpPr>
            <a:spLocks noGrp="1"/>
          </p:cNvSpPr>
          <p:nvPr>
            <p:ph type="subTitle" idx="1"/>
          </p:nvPr>
        </p:nvSpPr>
        <p:spPr/>
        <p:txBody>
          <a:bodyPr/>
          <a:lstStyle/>
          <a:p>
            <a:r>
              <a:rPr lang="en-US" altLang="en-US"/>
              <a:t>American Opportunity and Lifetime Learning</a:t>
            </a:r>
            <a:endParaRPr lang="en-US" altLang="en-US" dirty="0"/>
          </a:p>
        </p:txBody>
      </p:sp>
      <p:sp>
        <p:nvSpPr>
          <p:cNvPr id="24578" name="Title 1"/>
          <p:cNvSpPr>
            <a:spLocks noGrp="1"/>
          </p:cNvSpPr>
          <p:nvPr>
            <p:ph type="title"/>
          </p:nvPr>
        </p:nvSpPr>
        <p:spPr/>
        <p:txBody>
          <a:bodyPr/>
          <a:lstStyle/>
          <a:p>
            <a:r>
              <a:rPr lang="en-US" altLang="en-US" dirty="0"/>
              <a:t>Education Credits</a:t>
            </a:r>
          </a:p>
        </p:txBody>
      </p:sp>
      <p:sp>
        <p:nvSpPr>
          <p:cNvPr id="2" name="Date Placeholder 1">
            <a:extLst>
              <a:ext uri="{FF2B5EF4-FFF2-40B4-BE49-F238E27FC236}">
                <a16:creationId xmlns:a16="http://schemas.microsoft.com/office/drawing/2014/main" id="{C25A6CDE-A65C-4CA1-AA75-FCF746CA4C59}"/>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8E536534-7D15-4250-91DE-F76CB57A8F42}"/>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1E111FC0-B030-42BE-B23A-5C8A78258E73}"/>
              </a:ext>
            </a:extLst>
          </p:cNvPr>
          <p:cNvSpPr>
            <a:spLocks noGrp="1"/>
          </p:cNvSpPr>
          <p:nvPr>
            <p:ph type="sldNum" sz="quarter" idx="4"/>
          </p:nvPr>
        </p:nvSpPr>
        <p:spPr/>
        <p:txBody>
          <a:bodyPr/>
          <a:lstStyle/>
          <a:p>
            <a:fld id="{F56DB09B-2E1E-48D6-BF38-233787F9BAB1}" type="slidenum">
              <a:rPr lang="en-US" smtClean="0"/>
              <a:t>14</a:t>
            </a:fld>
            <a:endParaRPr lang="en-US"/>
          </a:p>
        </p:txBody>
      </p:sp>
    </p:spTree>
    <p:extLst>
      <p:ext uri="{BB962C8B-B14F-4D97-AF65-F5344CB8AC3E}">
        <p14:creationId xmlns:p14="http://schemas.microsoft.com/office/powerpoint/2010/main" val="3976773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15</a:t>
            </a:fld>
            <a:endParaRPr lang="en-US" altLang="en-US"/>
          </a:p>
        </p:txBody>
      </p:sp>
      <p:sp>
        <p:nvSpPr>
          <p:cNvPr id="12291" name="Content Placeholder 2"/>
          <p:cNvSpPr>
            <a:spLocks noGrp="1"/>
          </p:cNvSpPr>
          <p:nvPr>
            <p:ph sz="quarter" idx="12"/>
          </p:nvPr>
        </p:nvSpPr>
        <p:spPr/>
        <p:txBody>
          <a:bodyPr vert="horz" lIns="68580" tIns="34290" rIns="68580" bIns="34290" rtlCol="0" anchor="t">
            <a:normAutofit/>
          </a:bodyPr>
          <a:lstStyle/>
          <a:p>
            <a:pPr marL="255746" indent="-255746"/>
            <a:r>
              <a:rPr lang="en-US" altLang="en-US" dirty="0"/>
              <a:t>American Opportunity Credit (AOC) – designed to cover first four years of </a:t>
            </a:r>
            <a:r>
              <a:rPr lang="en-US" altLang="en-US"/>
              <a:t>college or vocational school</a:t>
            </a:r>
            <a:endParaRPr lang="en-US"/>
          </a:p>
          <a:p>
            <a:pPr marL="255746" indent="-255746"/>
            <a:r>
              <a:rPr lang="en-US" altLang="en-US" dirty="0"/>
              <a:t>Lifetime Learning Credit – designed to cover rest of life</a:t>
            </a:r>
            <a:endParaRPr lang="en-US" altLang="en-US" dirty="0">
              <a:cs typeface="Calibri"/>
            </a:endParaRPr>
          </a:p>
          <a:p>
            <a:r>
              <a:rPr lang="en-US" altLang="en-US" dirty="0"/>
              <a:t>Student can claim or be claimed for only one education credit per year</a:t>
            </a:r>
          </a:p>
          <a:p>
            <a:pPr lvl="1" indent="-253365"/>
            <a:r>
              <a:rPr lang="en-US" altLang="en-US" dirty="0"/>
              <a:t>Either AOC </a:t>
            </a:r>
            <a:r>
              <a:rPr lang="en-US" altLang="en-US" b="1" dirty="0"/>
              <a:t>or</a:t>
            </a:r>
            <a:r>
              <a:rPr lang="en-US" altLang="en-US" dirty="0"/>
              <a:t> Lifetime Learning Credit</a:t>
            </a:r>
            <a:endParaRPr lang="en-US" dirty="0">
              <a:cs typeface="Calibri"/>
            </a:endParaRPr>
          </a:p>
          <a:p>
            <a:pPr lvl="1"/>
            <a:endParaRPr lang="en-US" altLang="en-US" dirty="0"/>
          </a:p>
          <a:p>
            <a:pPr lvl="1"/>
            <a:endParaRPr lang="en-US" altLang="en-US" dirty="0"/>
          </a:p>
          <a:p>
            <a:pPr lvl="1"/>
            <a:endParaRPr lang="en-US" altLang="en-US" dirty="0"/>
          </a:p>
        </p:txBody>
      </p:sp>
      <p:sp>
        <p:nvSpPr>
          <p:cNvPr id="26626" name="Title 1"/>
          <p:cNvSpPr>
            <a:spLocks noGrp="1"/>
          </p:cNvSpPr>
          <p:nvPr>
            <p:ph type="title"/>
          </p:nvPr>
        </p:nvSpPr>
        <p:spPr/>
        <p:txBody>
          <a:bodyPr/>
          <a:lstStyle/>
          <a:p>
            <a:r>
              <a:rPr lang="en-US" altLang="en-US"/>
              <a:t>Education Credits</a:t>
            </a:r>
          </a:p>
        </p:txBody>
      </p:sp>
      <p:sp>
        <p:nvSpPr>
          <p:cNvPr id="3" name="Date Placeholder 2">
            <a:extLst>
              <a:ext uri="{FF2B5EF4-FFF2-40B4-BE49-F238E27FC236}">
                <a16:creationId xmlns:a16="http://schemas.microsoft.com/office/drawing/2014/main" id="{CE170C5E-AF6B-45AF-A340-0375E88B457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684839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16</a:t>
            </a:fld>
            <a:endParaRPr lang="en-US" altLang="en-US"/>
          </a:p>
        </p:txBody>
      </p:sp>
      <p:sp>
        <p:nvSpPr>
          <p:cNvPr id="3" name="Content Placeholder 2"/>
          <p:cNvSpPr>
            <a:spLocks noGrp="1"/>
          </p:cNvSpPr>
          <p:nvPr>
            <p:ph sz="quarter" idx="12"/>
          </p:nvPr>
        </p:nvSpPr>
        <p:spPr/>
        <p:txBody>
          <a:bodyPr vert="horz" lIns="68580" tIns="34290" rIns="68580" bIns="34290" rtlCol="0" anchor="t">
            <a:normAutofit/>
          </a:bodyPr>
          <a:lstStyle/>
          <a:p>
            <a:r>
              <a:rPr lang="en-US" altLang="en-US" dirty="0"/>
              <a:t>Student must be taxpayer, spouse, or dependent</a:t>
            </a:r>
          </a:p>
          <a:p>
            <a:pPr lvl="1" indent="-253365"/>
            <a:r>
              <a:rPr lang="en-US" altLang="en-US" dirty="0"/>
              <a:t>A student who could be claimed as a dependent but is not claimed as a dependent can claim the credit</a:t>
            </a:r>
            <a:endParaRPr lang="en-US" altLang="en-US" dirty="0">
              <a:cs typeface="Calibri"/>
            </a:endParaRPr>
          </a:p>
          <a:p>
            <a:pPr marL="255746" indent="-255746"/>
            <a:r>
              <a:rPr lang="en-US" altLang="en-US" dirty="0"/>
              <a:t>1098-T required to claim</a:t>
            </a:r>
            <a:r>
              <a:rPr lang="en-US" altLang="en-US" dirty="0">
                <a:cs typeface="Calibri"/>
              </a:rPr>
              <a:t> either AOC and Lifetime Learning Credit</a:t>
            </a:r>
          </a:p>
          <a:p>
            <a:pPr marL="685562" lvl="1" indent="-255746"/>
            <a:r>
              <a:rPr lang="en-US" dirty="0">
                <a:cs typeface="Calibri"/>
              </a:rPr>
              <a:t>Unless school is not required to issue 1098-T</a:t>
            </a:r>
          </a:p>
          <a:p>
            <a:pPr marL="1071324" lvl="2" indent="-255746"/>
            <a:r>
              <a:rPr lang="en-US" dirty="0">
                <a:cs typeface="Calibri"/>
              </a:rPr>
              <a:t>Taxpayer provides school’s FEIN and expense information</a:t>
            </a:r>
          </a:p>
        </p:txBody>
      </p:sp>
      <p:sp>
        <p:nvSpPr>
          <p:cNvPr id="27650" name="Title 1"/>
          <p:cNvSpPr>
            <a:spLocks noGrp="1"/>
          </p:cNvSpPr>
          <p:nvPr>
            <p:ph type="title"/>
          </p:nvPr>
        </p:nvSpPr>
        <p:spPr/>
        <p:txBody>
          <a:bodyPr>
            <a:normAutofit/>
          </a:bodyPr>
          <a:lstStyle/>
          <a:p>
            <a:r>
              <a:rPr lang="en-US" altLang="en-US" dirty="0"/>
              <a:t>Rules for Both Credits</a:t>
            </a:r>
          </a:p>
        </p:txBody>
      </p:sp>
      <p:sp>
        <p:nvSpPr>
          <p:cNvPr id="4" name="Date Placeholder 3">
            <a:extLst>
              <a:ext uri="{FF2B5EF4-FFF2-40B4-BE49-F238E27FC236}">
                <a16:creationId xmlns:a16="http://schemas.microsoft.com/office/drawing/2014/main" id="{D96C66EA-C06A-4982-8EEB-10875579286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285666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17</a:t>
            </a:fld>
            <a:endParaRPr lang="en-US" altLang="en-US"/>
          </a:p>
        </p:txBody>
      </p:sp>
      <p:sp>
        <p:nvSpPr>
          <p:cNvPr id="3" name="Content Placeholder 2"/>
          <p:cNvSpPr>
            <a:spLocks noGrp="1"/>
          </p:cNvSpPr>
          <p:nvPr>
            <p:ph sz="quarter" idx="12"/>
          </p:nvPr>
        </p:nvSpPr>
        <p:spPr/>
        <p:txBody>
          <a:bodyPr vert="horz" lIns="68580" tIns="34290" rIns="68580" bIns="34290" rtlCol="0" anchor="t">
            <a:normAutofit/>
          </a:bodyPr>
          <a:lstStyle/>
          <a:p>
            <a:r>
              <a:rPr lang="en-US" altLang="en-US" dirty="0"/>
              <a:t>Student must be enrolled in eligible post-secondary school</a:t>
            </a:r>
            <a:endParaRPr lang="en-US" dirty="0"/>
          </a:p>
          <a:p>
            <a:r>
              <a:rPr lang="en-US" altLang="en-US" dirty="0"/>
              <a:t>Taxpayer cannot file Married Filing Separately (MFS)</a:t>
            </a:r>
          </a:p>
          <a:p>
            <a:r>
              <a:rPr lang="en-US" dirty="0"/>
              <a:t>Taxpayer cannot treat spouse as nonresident alien</a:t>
            </a:r>
          </a:p>
          <a:p>
            <a:r>
              <a:rPr lang="en-US" dirty="0"/>
              <a:t>Taxpayer’s AGI must be below phase-out limit for their filing status</a:t>
            </a:r>
          </a:p>
        </p:txBody>
      </p:sp>
      <p:sp>
        <p:nvSpPr>
          <p:cNvPr id="28674" name="Title 1"/>
          <p:cNvSpPr>
            <a:spLocks noGrp="1"/>
          </p:cNvSpPr>
          <p:nvPr>
            <p:ph type="title"/>
          </p:nvPr>
        </p:nvSpPr>
        <p:spPr/>
        <p:txBody>
          <a:bodyPr>
            <a:normAutofit/>
          </a:bodyPr>
          <a:lstStyle/>
          <a:p>
            <a:r>
              <a:rPr lang="en-US" altLang="en-US" dirty="0"/>
              <a:t>Rules for Both Credits</a:t>
            </a:r>
          </a:p>
        </p:txBody>
      </p:sp>
      <p:sp>
        <p:nvSpPr>
          <p:cNvPr id="4" name="Date Placeholder 3">
            <a:extLst>
              <a:ext uri="{FF2B5EF4-FFF2-40B4-BE49-F238E27FC236}">
                <a16:creationId xmlns:a16="http://schemas.microsoft.com/office/drawing/2014/main" id="{8DEC9D15-8B17-4FF0-8B48-1C896E9A154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824267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p>
        </p:txBody>
      </p:sp>
      <p:sp>
        <p:nvSpPr>
          <p:cNvPr id="3" name="Slide Number Placeholder 2"/>
          <p:cNvSpPr>
            <a:spLocks noGrp="1"/>
          </p:cNvSpPr>
          <p:nvPr>
            <p:ph type="sldNum" sz="quarter" idx="4"/>
          </p:nvPr>
        </p:nvSpPr>
        <p:spPr>
          <a:xfrm>
            <a:off x="457204" y="6265308"/>
            <a:ext cx="702365" cy="365125"/>
          </a:xfrm>
        </p:spPr>
        <p:txBody>
          <a:bodyPr/>
          <a:lstStyle/>
          <a:p>
            <a:fld id="{73CEAB86-7856-441F-AB84-6AEC32692076}" type="slidenum">
              <a:rPr lang="en-US" altLang="en-US" smtClean="0"/>
              <a:pPr/>
              <a:t>18</a:t>
            </a:fld>
            <a:endParaRPr lang="en-US" altLang="en-US"/>
          </a:p>
        </p:txBody>
      </p:sp>
      <p:sp>
        <p:nvSpPr>
          <p:cNvPr id="2" name="Rectangle 2"/>
          <p:cNvSpPr>
            <a:spLocks noGrp="1" noChangeArrowheads="1"/>
          </p:cNvSpPr>
          <p:nvPr>
            <p:ph sz="quarter" idx="12"/>
          </p:nvPr>
        </p:nvSpPr>
        <p:spPr/>
        <p:txBody>
          <a:bodyPr/>
          <a:lstStyle/>
          <a:p>
            <a:r>
              <a:rPr lang="en-US" altLang="en-US" dirty="0"/>
              <a:t>Tuition and certain related expenses required for enrollment or attendance</a:t>
            </a:r>
          </a:p>
          <a:p>
            <a:r>
              <a:rPr lang="en-US" altLang="en-US" dirty="0"/>
              <a:t>Student activity fees paid to institution as condition of enrollment or attendance </a:t>
            </a:r>
          </a:p>
        </p:txBody>
      </p:sp>
      <p:sp>
        <p:nvSpPr>
          <p:cNvPr id="30722" name="Rectangle 1"/>
          <p:cNvSpPr>
            <a:spLocks noGrp="1" noChangeArrowheads="1"/>
          </p:cNvSpPr>
          <p:nvPr>
            <p:ph type="title"/>
          </p:nvPr>
        </p:nvSpPr>
        <p:spPr/>
        <p:txBody>
          <a:bodyPr>
            <a:normAutofit/>
          </a:bodyPr>
          <a:lstStyle/>
          <a:p>
            <a:r>
              <a:rPr lang="en-US" altLang="en-US" dirty="0"/>
              <a:t>Qualified Expenses for Both Credits</a:t>
            </a:r>
          </a:p>
        </p:txBody>
      </p:sp>
      <p:sp>
        <p:nvSpPr>
          <p:cNvPr id="30726" name="Text Box 3"/>
          <p:cNvSpPr txBox="1">
            <a:spLocks noChangeArrowheads="1"/>
          </p:cNvSpPr>
          <p:nvPr/>
        </p:nvSpPr>
        <p:spPr bwMode="auto">
          <a:xfrm>
            <a:off x="1475185" y="979885"/>
            <a:ext cx="136383" cy="53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67500" tIns="35100" rIns="67500" bIns="35100">
            <a:spAutoFit/>
          </a:bodyPr>
          <a:lstStyle>
            <a:lvl1pPr>
              <a:spcBef>
                <a:spcPts val="1000"/>
              </a:spcBef>
              <a:buClr>
                <a:srgbClr val="67202F"/>
              </a:buClr>
              <a:buSzPct val="90000"/>
              <a:buFont typeface="Calibri" panose="020F050202020403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eaLnBrk="1" hangingPunct="1">
              <a:spcBef>
                <a:spcPct val="0"/>
              </a:spcBef>
              <a:buClrTx/>
              <a:buSzTx/>
              <a:buFontTx/>
              <a:buNone/>
            </a:pPr>
            <a:endParaRPr lang="en-US" altLang="en-US" sz="1500">
              <a:solidFill>
                <a:srgbClr val="000000"/>
              </a:solidFill>
              <a:cs typeface="Arial" panose="020B0604020202020204" pitchFamily="34" charset="0"/>
            </a:endParaRPr>
          </a:p>
          <a:p>
            <a:pPr eaLnBrk="1" hangingPunct="1">
              <a:spcBef>
                <a:spcPct val="0"/>
              </a:spcBef>
              <a:buClrTx/>
              <a:buSzTx/>
              <a:buFontTx/>
              <a:buNone/>
            </a:pPr>
            <a:endParaRPr lang="en-US" altLang="en-US" sz="1500">
              <a:solidFill>
                <a:srgbClr val="000000"/>
              </a:solidFill>
              <a:cs typeface="Arial" panose="020B0604020202020204" pitchFamily="34" charset="0"/>
            </a:endParaRPr>
          </a:p>
        </p:txBody>
      </p:sp>
      <p:sp>
        <p:nvSpPr>
          <p:cNvPr id="30727" name="Text Box 4"/>
          <p:cNvSpPr txBox="1">
            <a:spLocks noChangeArrowheads="1"/>
          </p:cNvSpPr>
          <p:nvPr/>
        </p:nvSpPr>
        <p:spPr bwMode="auto">
          <a:xfrm>
            <a:off x="6115050" y="857250"/>
            <a:ext cx="18859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eaLnBrk="1" hangingPunct="1">
              <a:spcBef>
                <a:spcPct val="0"/>
              </a:spcBef>
              <a:buClrTx/>
              <a:buSzTx/>
              <a:buFontTx/>
              <a:buNone/>
            </a:pPr>
            <a:endParaRPr lang="en-US" altLang="en-US" sz="1350" b="0">
              <a:cs typeface="Arial" panose="020B0604020202020204" pitchFamily="34" charset="0"/>
            </a:endParaRPr>
          </a:p>
        </p:txBody>
      </p:sp>
      <p:sp>
        <p:nvSpPr>
          <p:cNvPr id="5" name="Date Placeholder 4">
            <a:extLst>
              <a:ext uri="{FF2B5EF4-FFF2-40B4-BE49-F238E27FC236}">
                <a16:creationId xmlns:a16="http://schemas.microsoft.com/office/drawing/2014/main" id="{A28BC00F-9ED4-49FC-A352-6346A3EC236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65326224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19</a:t>
            </a:fld>
            <a:endParaRPr lang="en-US" altLang="en-US"/>
          </a:p>
        </p:txBody>
      </p:sp>
      <p:sp>
        <p:nvSpPr>
          <p:cNvPr id="23555" name="Rectangle 3"/>
          <p:cNvSpPr>
            <a:spLocks noGrp="1" noChangeArrowheads="1"/>
          </p:cNvSpPr>
          <p:nvPr>
            <p:ph sz="quarter" idx="12"/>
          </p:nvPr>
        </p:nvSpPr>
        <p:spPr>
          <a:xfrm>
            <a:off x="959125" y="2188561"/>
            <a:ext cx="7372910" cy="3017520"/>
          </a:xfrm>
        </p:spPr>
        <p:txBody>
          <a:bodyPr>
            <a:normAutofit/>
          </a:bodyPr>
          <a:lstStyle/>
          <a:p>
            <a:r>
              <a:rPr lang="en-US" dirty="0"/>
              <a:t>Expenses </a:t>
            </a:r>
            <a:r>
              <a:rPr lang="en-US" b="1" dirty="0"/>
              <a:t>paid in 2019 </a:t>
            </a:r>
            <a:r>
              <a:rPr lang="en-US" dirty="0"/>
              <a:t>for academic period beginning 2019 or first 3 months of 2020</a:t>
            </a:r>
            <a:endParaRPr lang="en-US" altLang="en-US" dirty="0"/>
          </a:p>
          <a:p>
            <a:r>
              <a:rPr lang="en-US" altLang="en-US" dirty="0"/>
              <a:t>Expenses paid by student considered paid by taxpayer</a:t>
            </a:r>
            <a:endParaRPr lang="en-US" dirty="0"/>
          </a:p>
          <a:p>
            <a:r>
              <a:rPr lang="en-US" altLang="en-US" dirty="0"/>
              <a:t>Expenses paid by 3rd party treated as paid by student</a:t>
            </a:r>
          </a:p>
          <a:p>
            <a:endParaRPr lang="en-US" altLang="en-US" dirty="0"/>
          </a:p>
          <a:p>
            <a:endParaRPr lang="en-US" altLang="en-US" dirty="0"/>
          </a:p>
          <a:p>
            <a:endParaRPr lang="en-US" altLang="en-US" dirty="0"/>
          </a:p>
        </p:txBody>
      </p:sp>
      <p:sp>
        <p:nvSpPr>
          <p:cNvPr id="31746" name="Rectangle 2"/>
          <p:cNvSpPr>
            <a:spLocks noGrp="1" noChangeArrowheads="1"/>
          </p:cNvSpPr>
          <p:nvPr>
            <p:ph type="title"/>
          </p:nvPr>
        </p:nvSpPr>
        <p:spPr/>
        <p:txBody>
          <a:bodyPr>
            <a:normAutofit/>
          </a:bodyPr>
          <a:lstStyle/>
          <a:p>
            <a:r>
              <a:rPr lang="en-US" altLang="en-US" dirty="0"/>
              <a:t>Qualified Expenses for Both Credits</a:t>
            </a:r>
          </a:p>
        </p:txBody>
      </p:sp>
      <p:sp>
        <p:nvSpPr>
          <p:cNvPr id="4" name="Date Placeholder 3">
            <a:extLst>
              <a:ext uri="{FF2B5EF4-FFF2-40B4-BE49-F238E27FC236}">
                <a16:creationId xmlns:a16="http://schemas.microsoft.com/office/drawing/2014/main" id="{C3424884-E2AE-4004-AB43-A1C6CC8DFC7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78916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p>
        </p:txBody>
      </p:sp>
      <p:sp>
        <p:nvSpPr>
          <p:cNvPr id="3" name="Slide Number Placeholder 2"/>
          <p:cNvSpPr>
            <a:spLocks noGrp="1"/>
          </p:cNvSpPr>
          <p:nvPr>
            <p:ph type="sldNum" sz="quarter" idx="4"/>
          </p:nvPr>
        </p:nvSpPr>
        <p:spPr>
          <a:xfrm>
            <a:off x="457204" y="6265308"/>
            <a:ext cx="702365" cy="365125"/>
          </a:xfrm>
        </p:spPr>
        <p:txBody>
          <a:bodyPr/>
          <a:lstStyle/>
          <a:p>
            <a:fld id="{73CEAB86-7856-441F-AB84-6AEC32692076}" type="slidenum">
              <a:rPr lang="en-US" altLang="en-US" smtClean="0"/>
              <a:pPr/>
              <a:t>2</a:t>
            </a:fld>
            <a:endParaRPr lang="en-US" altLang="en-US"/>
          </a:p>
        </p:txBody>
      </p:sp>
      <p:sp>
        <p:nvSpPr>
          <p:cNvPr id="4" name="Content Placeholder 3"/>
          <p:cNvSpPr>
            <a:spLocks noGrp="1"/>
          </p:cNvSpPr>
          <p:nvPr>
            <p:ph sz="quarter" idx="12"/>
          </p:nvPr>
        </p:nvSpPr>
        <p:spPr/>
        <p:txBody>
          <a:bodyPr>
            <a:normAutofit/>
          </a:bodyPr>
          <a:lstStyle/>
          <a:p>
            <a:r>
              <a:rPr lang="en-US" dirty="0"/>
              <a:t>Education benefits general information</a:t>
            </a:r>
          </a:p>
          <a:p>
            <a:r>
              <a:rPr lang="en-US" dirty="0"/>
              <a:t>Grants and scholarships</a:t>
            </a:r>
          </a:p>
          <a:p>
            <a:r>
              <a:rPr lang="en-US" dirty="0"/>
              <a:t>Education credits</a:t>
            </a:r>
          </a:p>
          <a:p>
            <a:pPr lvl="1"/>
            <a:r>
              <a:rPr lang="en-US" dirty="0"/>
              <a:t>American opportunity credit</a:t>
            </a:r>
          </a:p>
          <a:p>
            <a:pPr lvl="1"/>
            <a:r>
              <a:rPr lang="en-US" dirty="0"/>
              <a:t>Lifetime learning credit</a:t>
            </a:r>
          </a:p>
          <a:p>
            <a:r>
              <a:rPr lang="en-US" dirty="0"/>
              <a:t>Tax advantaged arrangements</a:t>
            </a:r>
          </a:p>
          <a:p>
            <a:r>
              <a:rPr lang="en-US" dirty="0"/>
              <a:t>Form 1098-T</a:t>
            </a:r>
          </a:p>
          <a:p>
            <a:endParaRPr lang="en-US" dirty="0"/>
          </a:p>
          <a:p>
            <a:endParaRPr lang="en-US" dirty="0"/>
          </a:p>
        </p:txBody>
      </p:sp>
      <p:sp>
        <p:nvSpPr>
          <p:cNvPr id="5" name="Title 4"/>
          <p:cNvSpPr>
            <a:spLocks noGrp="1"/>
          </p:cNvSpPr>
          <p:nvPr>
            <p:ph type="title"/>
          </p:nvPr>
        </p:nvSpPr>
        <p:spPr/>
        <p:txBody>
          <a:bodyPr/>
          <a:lstStyle/>
          <a:p>
            <a:r>
              <a:rPr lang="en-US" dirty="0"/>
              <a:t>Lesson Topics</a:t>
            </a:r>
          </a:p>
        </p:txBody>
      </p:sp>
      <p:sp>
        <p:nvSpPr>
          <p:cNvPr id="6" name="Date Placeholder 5">
            <a:extLst>
              <a:ext uri="{FF2B5EF4-FFF2-40B4-BE49-F238E27FC236}">
                <a16:creationId xmlns:a16="http://schemas.microsoft.com/office/drawing/2014/main" id="{805FED4A-B0FE-4D2C-B6A3-E9EE866A005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215954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dirty="0"/>
              <a:t>Pub 4012—Page J-4</a:t>
            </a:r>
          </a:p>
        </p:txBody>
      </p:sp>
      <p:sp>
        <p:nvSpPr>
          <p:cNvPr id="5" name="Title 4"/>
          <p:cNvSpPr>
            <a:spLocks noGrp="1"/>
          </p:cNvSpPr>
          <p:nvPr>
            <p:ph type="title"/>
          </p:nvPr>
        </p:nvSpPr>
        <p:spPr>
          <a:xfrm>
            <a:off x="685842" y="2263884"/>
            <a:ext cx="5227900" cy="1716738"/>
          </a:xfrm>
        </p:spPr>
        <p:txBody>
          <a:bodyPr/>
          <a:lstStyle/>
          <a:p>
            <a:r>
              <a:rPr lang="en-US" dirty="0"/>
              <a:t>American Opportunity Credit</a:t>
            </a:r>
            <a:br>
              <a:rPr lang="en-US" dirty="0"/>
            </a:br>
            <a:endParaRPr lang="en-US" dirty="0"/>
          </a:p>
        </p:txBody>
      </p:sp>
      <p:sp>
        <p:nvSpPr>
          <p:cNvPr id="2" name="Date Placeholder 1">
            <a:extLst>
              <a:ext uri="{FF2B5EF4-FFF2-40B4-BE49-F238E27FC236}">
                <a16:creationId xmlns:a16="http://schemas.microsoft.com/office/drawing/2014/main" id="{D451CA5C-A175-4101-956F-CD7DA5CA9809}"/>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8CE75EA8-4E8A-485C-B660-8888AEA308F2}"/>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CDE5F1BA-2A8F-4950-9D3A-CF8E8F77F944}"/>
              </a:ext>
            </a:extLst>
          </p:cNvPr>
          <p:cNvSpPr>
            <a:spLocks noGrp="1"/>
          </p:cNvSpPr>
          <p:nvPr>
            <p:ph type="sldNum" sz="quarter" idx="4"/>
          </p:nvPr>
        </p:nvSpPr>
        <p:spPr/>
        <p:txBody>
          <a:bodyPr/>
          <a:lstStyle/>
          <a:p>
            <a:fld id="{F56DB09B-2E1E-48D6-BF38-233787F9BAB1}" type="slidenum">
              <a:rPr lang="en-US" smtClean="0"/>
              <a:t>20</a:t>
            </a:fld>
            <a:endParaRPr lang="en-US"/>
          </a:p>
        </p:txBody>
      </p:sp>
    </p:spTree>
    <p:extLst>
      <p:ext uri="{BB962C8B-B14F-4D97-AF65-F5344CB8AC3E}">
        <p14:creationId xmlns:p14="http://schemas.microsoft.com/office/powerpoint/2010/main" val="144305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21</a:t>
            </a:fld>
            <a:endParaRPr lang="en-US" altLang="en-US"/>
          </a:p>
        </p:txBody>
      </p:sp>
      <p:sp>
        <p:nvSpPr>
          <p:cNvPr id="3" name="Content Placeholder 2"/>
          <p:cNvSpPr>
            <a:spLocks noGrp="1"/>
          </p:cNvSpPr>
          <p:nvPr>
            <p:ph sz="quarter" idx="12"/>
          </p:nvPr>
        </p:nvSpPr>
        <p:spPr/>
        <p:txBody>
          <a:bodyPr vert="horz" lIns="68580" tIns="34290" rIns="68580" bIns="34290" rtlCol="0" anchor="t">
            <a:normAutofit/>
          </a:bodyPr>
          <a:lstStyle/>
          <a:p>
            <a:pPr marL="255746" indent="-255746"/>
            <a:r>
              <a:rPr lang="en-US" altLang="en-US" dirty="0"/>
              <a:t>AOC up to $2,500 per </a:t>
            </a:r>
            <a:r>
              <a:rPr lang="en-US" altLang="en-US" b="1" dirty="0"/>
              <a:t>student</a:t>
            </a:r>
            <a:endParaRPr lang="en-US" b="1" dirty="0">
              <a:cs typeface="Calibri"/>
            </a:endParaRPr>
          </a:p>
          <a:p>
            <a:pPr lvl="1"/>
            <a:r>
              <a:rPr lang="en-US" altLang="en-US" dirty="0"/>
              <a:t>100% of first $2,000 of expenses</a:t>
            </a:r>
          </a:p>
          <a:p>
            <a:pPr lvl="1"/>
            <a:r>
              <a:rPr lang="en-US" altLang="en-US" dirty="0"/>
              <a:t>25% of second $2,000 of expenses</a:t>
            </a:r>
          </a:p>
          <a:p>
            <a:r>
              <a:rPr lang="en-US" altLang="en-US" dirty="0"/>
              <a:t>40% AOC refundable credit for most taxpayers</a:t>
            </a:r>
          </a:p>
          <a:p>
            <a:pPr lvl="1"/>
            <a:r>
              <a:rPr lang="en-US" altLang="en-US" dirty="0"/>
              <a:t>Up to $1,000 per student</a:t>
            </a:r>
          </a:p>
          <a:p>
            <a:pPr lvl="1">
              <a:buNone/>
            </a:pPr>
            <a:endParaRPr lang="en-US" altLang="en-US" dirty="0"/>
          </a:p>
          <a:p>
            <a:pPr lvl="1"/>
            <a:endParaRPr lang="en-US" altLang="en-US" dirty="0"/>
          </a:p>
          <a:p>
            <a:pPr lvl="1"/>
            <a:endParaRPr lang="en-US" altLang="en-US" dirty="0"/>
          </a:p>
          <a:p>
            <a:pPr lvl="1"/>
            <a:endParaRPr lang="en-US" altLang="en-US" dirty="0"/>
          </a:p>
          <a:p>
            <a:pPr lvl="1"/>
            <a:endParaRPr lang="en-US" altLang="en-US" dirty="0"/>
          </a:p>
        </p:txBody>
      </p:sp>
      <p:sp>
        <p:nvSpPr>
          <p:cNvPr id="34818" name="Title 1"/>
          <p:cNvSpPr>
            <a:spLocks noGrp="1"/>
          </p:cNvSpPr>
          <p:nvPr>
            <p:ph type="title"/>
          </p:nvPr>
        </p:nvSpPr>
        <p:spPr/>
        <p:txBody>
          <a:bodyPr/>
          <a:lstStyle/>
          <a:p>
            <a:r>
              <a:rPr lang="en-US" altLang="en-US" dirty="0"/>
              <a:t>AOC Calculation</a:t>
            </a:r>
          </a:p>
        </p:txBody>
      </p:sp>
      <p:sp>
        <p:nvSpPr>
          <p:cNvPr id="4" name="Date Placeholder 3">
            <a:extLst>
              <a:ext uri="{FF2B5EF4-FFF2-40B4-BE49-F238E27FC236}">
                <a16:creationId xmlns:a16="http://schemas.microsoft.com/office/drawing/2014/main" id="{1FD9BA87-A03E-4F50-AB22-6692AAF6F94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402743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p>
        </p:txBody>
      </p:sp>
      <p:sp>
        <p:nvSpPr>
          <p:cNvPr id="3" name="Slide Number Placeholder 2"/>
          <p:cNvSpPr>
            <a:spLocks noGrp="1"/>
          </p:cNvSpPr>
          <p:nvPr>
            <p:ph type="sldNum" sz="quarter" idx="4"/>
          </p:nvPr>
        </p:nvSpPr>
        <p:spPr>
          <a:xfrm>
            <a:off x="457204" y="6265308"/>
            <a:ext cx="702365" cy="365125"/>
          </a:xfrm>
        </p:spPr>
        <p:txBody>
          <a:bodyPr/>
          <a:lstStyle/>
          <a:p>
            <a:fld id="{73CEAB86-7856-441F-AB84-6AEC32692076}" type="slidenum">
              <a:rPr lang="en-US" altLang="en-US" smtClean="0"/>
              <a:pPr/>
              <a:t>22</a:t>
            </a:fld>
            <a:endParaRPr lang="en-US" altLang="en-US"/>
          </a:p>
        </p:txBody>
      </p:sp>
      <p:sp>
        <p:nvSpPr>
          <p:cNvPr id="7" name="Content Placeholder 6"/>
          <p:cNvSpPr>
            <a:spLocks noGrp="1"/>
          </p:cNvSpPr>
          <p:nvPr>
            <p:ph sz="quarter" idx="12"/>
          </p:nvPr>
        </p:nvSpPr>
        <p:spPr>
          <a:xfrm>
            <a:off x="959125" y="2178324"/>
            <a:ext cx="7738067" cy="3377904"/>
          </a:xfrm>
        </p:spPr>
        <p:txBody>
          <a:bodyPr>
            <a:normAutofit/>
          </a:bodyPr>
          <a:lstStyle/>
          <a:p>
            <a:r>
              <a:rPr lang="en-US" dirty="0"/>
              <a:t>Refundable portion of </a:t>
            </a:r>
            <a:r>
              <a:rPr lang="en-US" dirty="0" err="1"/>
              <a:t>AOC</a:t>
            </a:r>
            <a:r>
              <a:rPr lang="en-US" dirty="0"/>
              <a:t> </a:t>
            </a:r>
            <a:r>
              <a:rPr lang="en-US" b="1" dirty="0"/>
              <a:t>not </a:t>
            </a:r>
            <a:r>
              <a:rPr lang="en-US" dirty="0"/>
              <a:t>available to taxpayers</a:t>
            </a:r>
          </a:p>
          <a:p>
            <a:pPr lvl="1"/>
            <a:r>
              <a:rPr lang="en-US" dirty="0"/>
              <a:t>Under 18 end of tax year – </a:t>
            </a:r>
            <a:r>
              <a:rPr lang="en-US" b="1" dirty="0"/>
              <a:t>or –</a:t>
            </a:r>
          </a:p>
          <a:p>
            <a:pPr lvl="1"/>
            <a:r>
              <a:rPr lang="en-US" dirty="0"/>
              <a:t>18 and earned income less than half their own support* – </a:t>
            </a:r>
            <a:r>
              <a:rPr lang="en-US" b="1" dirty="0"/>
              <a:t>or –</a:t>
            </a:r>
          </a:p>
          <a:p>
            <a:pPr lvl="1"/>
            <a:r>
              <a:rPr lang="en-US" dirty="0"/>
              <a:t>Full-time students over 18 and under 24 with earned income less than half their own support*</a:t>
            </a:r>
          </a:p>
          <a:p>
            <a:pPr marL="576248" lvl="1" indent="0">
              <a:buNone/>
            </a:pPr>
            <a:r>
              <a:rPr lang="en-US" b="1" dirty="0"/>
              <a:t>and</a:t>
            </a:r>
            <a:r>
              <a:rPr lang="en-US" dirty="0"/>
              <a:t> </a:t>
            </a:r>
          </a:p>
          <a:p>
            <a:pPr lvl="1"/>
            <a:r>
              <a:rPr lang="en-US" dirty="0"/>
              <a:t>One parent alive at the end of tax year – </a:t>
            </a:r>
            <a:r>
              <a:rPr lang="en-US" b="1" dirty="0"/>
              <a:t>and –</a:t>
            </a:r>
          </a:p>
          <a:p>
            <a:pPr lvl="1"/>
            <a:r>
              <a:rPr lang="en-US" dirty="0"/>
              <a:t>Not filing MFJ</a:t>
            </a:r>
          </a:p>
          <a:p>
            <a:pPr marL="3176" indent="0">
              <a:buNone/>
            </a:pPr>
            <a:r>
              <a:rPr lang="en-US" sz="2400" dirty="0"/>
              <a:t>* It is not required that the earned income be used for their support – just that the student earns that amount or more</a:t>
            </a:r>
          </a:p>
        </p:txBody>
      </p:sp>
      <p:sp>
        <p:nvSpPr>
          <p:cNvPr id="6" name="Title 5"/>
          <p:cNvSpPr>
            <a:spLocks noGrp="1"/>
          </p:cNvSpPr>
          <p:nvPr>
            <p:ph type="title"/>
          </p:nvPr>
        </p:nvSpPr>
        <p:spPr/>
        <p:txBody>
          <a:bodyPr/>
          <a:lstStyle/>
          <a:p>
            <a:r>
              <a:rPr lang="en-US"/>
              <a:t>AOC Calculation</a:t>
            </a:r>
            <a:endParaRPr lang="en-US" dirty="0"/>
          </a:p>
        </p:txBody>
      </p:sp>
      <p:sp>
        <p:nvSpPr>
          <p:cNvPr id="4" name="Date Placeholder 3">
            <a:extLst>
              <a:ext uri="{FF2B5EF4-FFF2-40B4-BE49-F238E27FC236}">
                <a16:creationId xmlns:a16="http://schemas.microsoft.com/office/drawing/2014/main" id="{2E2A1707-3489-4517-A1CB-FC196CE44DB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601474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9BFBDC77-551F-4EC9-9AF4-5504B03B2F0A}" type="slidenum">
              <a:rPr lang="en-US" altLang="en-US" smtClean="0"/>
              <a:pPr/>
              <a:t>23</a:t>
            </a:fld>
            <a:endParaRPr lang="en-US" altLang="en-US"/>
          </a:p>
        </p:txBody>
      </p:sp>
      <p:sp>
        <p:nvSpPr>
          <p:cNvPr id="3" name="Content Placeholder 2"/>
          <p:cNvSpPr>
            <a:spLocks noGrp="1"/>
          </p:cNvSpPr>
          <p:nvPr>
            <p:ph type="body" sz="quarter" idx="15"/>
          </p:nvPr>
        </p:nvSpPr>
        <p:spPr/>
        <p:txBody>
          <a:bodyPr>
            <a:normAutofit/>
          </a:bodyPr>
          <a:lstStyle/>
          <a:p>
            <a:r>
              <a:rPr lang="en-US" altLang="en-US" dirty="0"/>
              <a:t>Limited to first four years higher education as determined by the school (until completed senior year)</a:t>
            </a:r>
            <a:endParaRPr lang="en-US" dirty="0"/>
          </a:p>
          <a:p>
            <a:r>
              <a:rPr lang="en-US" altLang="en-US" dirty="0"/>
              <a:t>Limited to four tax years</a:t>
            </a:r>
          </a:p>
          <a:p>
            <a:r>
              <a:rPr lang="en-US" altLang="en-US" dirty="0"/>
              <a:t>Student must be candidate for degree, credential or certificate</a:t>
            </a:r>
          </a:p>
        </p:txBody>
      </p:sp>
      <p:sp>
        <p:nvSpPr>
          <p:cNvPr id="2" name="Text Placeholder 1">
            <a:extLst>
              <a:ext uri="{FF2B5EF4-FFF2-40B4-BE49-F238E27FC236}">
                <a16:creationId xmlns:a16="http://schemas.microsoft.com/office/drawing/2014/main" id="{49205702-02AD-4EBA-9616-F3C17750BE76}"/>
              </a:ext>
            </a:extLst>
          </p:cNvPr>
          <p:cNvSpPr>
            <a:spLocks noGrp="1"/>
          </p:cNvSpPr>
          <p:nvPr>
            <p:ph type="body" sz="quarter" idx="16"/>
          </p:nvPr>
        </p:nvSpPr>
        <p:spPr/>
        <p:txBody>
          <a:bodyPr>
            <a:normAutofit/>
          </a:bodyPr>
          <a:lstStyle/>
          <a:p>
            <a:r>
              <a:rPr lang="en-US" altLang="en-US" dirty="0"/>
              <a:t>Income phase outs starting at $80,000 ($160,000 MFJ)</a:t>
            </a:r>
          </a:p>
          <a:p>
            <a:r>
              <a:rPr lang="en-US" dirty="0"/>
              <a:t>Enrolled at least half-time for at least one term during tax year set by institution</a:t>
            </a:r>
          </a:p>
          <a:p>
            <a:r>
              <a:rPr lang="en-US" dirty="0"/>
              <a:t>Student has no felony drug convictions</a:t>
            </a:r>
          </a:p>
          <a:p>
            <a:endParaRPr lang="en-US" dirty="0"/>
          </a:p>
        </p:txBody>
      </p:sp>
      <p:sp>
        <p:nvSpPr>
          <p:cNvPr id="35842" name="Title 1"/>
          <p:cNvSpPr>
            <a:spLocks noGrp="1"/>
          </p:cNvSpPr>
          <p:nvPr>
            <p:ph type="title"/>
          </p:nvPr>
        </p:nvSpPr>
        <p:spPr/>
        <p:txBody>
          <a:bodyPr/>
          <a:lstStyle/>
          <a:p>
            <a:r>
              <a:rPr lang="en-US" altLang="en-US"/>
              <a:t>AOC Requirements</a:t>
            </a:r>
            <a:endParaRPr lang="en-US" altLang="en-US" dirty="0"/>
          </a:p>
        </p:txBody>
      </p:sp>
      <p:sp>
        <p:nvSpPr>
          <p:cNvPr id="6" name="Date Placeholder 5">
            <a:extLst>
              <a:ext uri="{FF2B5EF4-FFF2-40B4-BE49-F238E27FC236}">
                <a16:creationId xmlns:a16="http://schemas.microsoft.com/office/drawing/2014/main" id="{60FFDA1A-B299-4A91-9318-7DBA2671ACCD}"/>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1991838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24</a:t>
            </a:fld>
            <a:endParaRPr lang="en-US" altLang="en-US"/>
          </a:p>
        </p:txBody>
      </p:sp>
      <p:sp>
        <p:nvSpPr>
          <p:cNvPr id="3" name="Content Placeholder 2"/>
          <p:cNvSpPr>
            <a:spLocks noGrp="1"/>
          </p:cNvSpPr>
          <p:nvPr>
            <p:ph sz="quarter" idx="12"/>
          </p:nvPr>
        </p:nvSpPr>
        <p:spPr/>
        <p:txBody>
          <a:bodyPr/>
          <a:lstStyle/>
          <a:p>
            <a:r>
              <a:rPr lang="en-US" altLang="en-US" dirty="0"/>
              <a:t>Course-related books, supplies and equipment </a:t>
            </a:r>
          </a:p>
          <a:p>
            <a:pPr lvl="1"/>
            <a:r>
              <a:rPr lang="en-US" altLang="en-US" dirty="0"/>
              <a:t>Purchased from any source</a:t>
            </a:r>
          </a:p>
          <a:p>
            <a:pPr lvl="1"/>
            <a:r>
              <a:rPr lang="en-US" altLang="en-US" dirty="0"/>
              <a:t>Computers often AOC expense</a:t>
            </a:r>
          </a:p>
          <a:p>
            <a:pPr lvl="1">
              <a:buNone/>
            </a:pPr>
            <a:endParaRPr lang="en-US" altLang="en-US" dirty="0"/>
          </a:p>
          <a:p>
            <a:endParaRPr lang="en-US" altLang="en-US" dirty="0"/>
          </a:p>
          <a:p>
            <a:endParaRPr lang="en-US" altLang="en-US" dirty="0"/>
          </a:p>
          <a:p>
            <a:pPr lvl="1"/>
            <a:endParaRPr lang="en-US" altLang="en-US" dirty="0"/>
          </a:p>
          <a:p>
            <a:endParaRPr lang="en-US" altLang="en-US" dirty="0"/>
          </a:p>
        </p:txBody>
      </p:sp>
      <p:sp>
        <p:nvSpPr>
          <p:cNvPr id="37890" name="Title 1"/>
          <p:cNvSpPr>
            <a:spLocks noGrp="1"/>
          </p:cNvSpPr>
          <p:nvPr>
            <p:ph type="title"/>
          </p:nvPr>
        </p:nvSpPr>
        <p:spPr/>
        <p:txBody>
          <a:bodyPr>
            <a:normAutofit/>
          </a:bodyPr>
          <a:lstStyle/>
          <a:p>
            <a:r>
              <a:rPr lang="en-US" altLang="en-US" dirty="0"/>
              <a:t>AOC Qualified Expenses</a:t>
            </a:r>
          </a:p>
        </p:txBody>
      </p:sp>
      <p:sp>
        <p:nvSpPr>
          <p:cNvPr id="5" name="Date Placeholder 4">
            <a:extLst>
              <a:ext uri="{FF2B5EF4-FFF2-40B4-BE49-F238E27FC236}">
                <a16:creationId xmlns:a16="http://schemas.microsoft.com/office/drawing/2014/main" id="{73BCC54F-8D97-4B89-9A21-253F8CDB9D0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251830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p>
        </p:txBody>
      </p:sp>
      <p:sp>
        <p:nvSpPr>
          <p:cNvPr id="5" name="Slide Number Placeholder 4"/>
          <p:cNvSpPr>
            <a:spLocks noGrp="1"/>
          </p:cNvSpPr>
          <p:nvPr>
            <p:ph type="sldNum" sz="quarter" idx="4"/>
          </p:nvPr>
        </p:nvSpPr>
        <p:spPr>
          <a:xfrm>
            <a:off x="457204" y="6265308"/>
            <a:ext cx="702365" cy="365125"/>
          </a:xfrm>
        </p:spPr>
        <p:txBody>
          <a:bodyPr/>
          <a:lstStyle/>
          <a:p>
            <a:fld id="{73CEAB86-7856-441F-AB84-6AEC32692076}" type="slidenum">
              <a:rPr lang="en-US" altLang="en-US" smtClean="0"/>
              <a:pPr/>
              <a:t>25</a:t>
            </a:fld>
            <a:endParaRPr lang="en-US" altLang="en-US"/>
          </a:p>
        </p:txBody>
      </p:sp>
      <p:sp>
        <p:nvSpPr>
          <p:cNvPr id="3" name="Vertical Text Placeholder 2"/>
          <p:cNvSpPr>
            <a:spLocks noGrp="1"/>
          </p:cNvSpPr>
          <p:nvPr>
            <p:ph sz="quarter" idx="12"/>
          </p:nvPr>
        </p:nvSpPr>
        <p:spPr/>
        <p:txBody>
          <a:bodyPr>
            <a:normAutofit/>
          </a:bodyPr>
          <a:lstStyle/>
          <a:p>
            <a:r>
              <a:rPr lang="en-US" dirty="0"/>
              <a:t>Computer as educational expense for </a:t>
            </a:r>
            <a:r>
              <a:rPr lang="en-US" dirty="0" err="1"/>
              <a:t>AOC</a:t>
            </a:r>
            <a:r>
              <a:rPr lang="en-US" dirty="0"/>
              <a:t> when needed to </a:t>
            </a:r>
          </a:p>
          <a:p>
            <a:pPr lvl="1"/>
            <a:r>
              <a:rPr lang="en-US" dirty="0"/>
              <a:t>submit and receive assignments</a:t>
            </a:r>
          </a:p>
          <a:p>
            <a:pPr lvl="1"/>
            <a:r>
              <a:rPr lang="en-US" dirty="0"/>
              <a:t>collaborate on group projects</a:t>
            </a:r>
          </a:p>
          <a:p>
            <a:pPr lvl="1"/>
            <a:r>
              <a:rPr lang="en-US" dirty="0"/>
              <a:t>receive grades or other internet-based activities</a:t>
            </a:r>
          </a:p>
          <a:p>
            <a:r>
              <a:rPr lang="en-US" dirty="0"/>
              <a:t>Taxpayers should keep</a:t>
            </a:r>
          </a:p>
          <a:p>
            <a:pPr lvl="1"/>
            <a:r>
              <a:rPr lang="en-US" dirty="0"/>
              <a:t>Receipts</a:t>
            </a:r>
          </a:p>
          <a:p>
            <a:pPr lvl="1"/>
            <a:r>
              <a:rPr lang="en-US" dirty="0"/>
              <a:t>Documentation of computer or internet requirements</a:t>
            </a:r>
          </a:p>
          <a:p>
            <a:pPr lvl="2"/>
            <a:r>
              <a:rPr lang="en-US" dirty="0"/>
              <a:t>Example: course syllabus </a:t>
            </a:r>
          </a:p>
        </p:txBody>
      </p:sp>
      <p:sp>
        <p:nvSpPr>
          <p:cNvPr id="2" name="Title 1"/>
          <p:cNvSpPr>
            <a:spLocks noGrp="1"/>
          </p:cNvSpPr>
          <p:nvPr>
            <p:ph type="title"/>
          </p:nvPr>
        </p:nvSpPr>
        <p:spPr/>
        <p:txBody>
          <a:bodyPr>
            <a:normAutofit/>
          </a:bodyPr>
          <a:lstStyle/>
          <a:p>
            <a:r>
              <a:rPr lang="en-US" dirty="0"/>
              <a:t>Computers as a Qualifying Expense</a:t>
            </a:r>
          </a:p>
        </p:txBody>
      </p:sp>
      <p:sp>
        <p:nvSpPr>
          <p:cNvPr id="6" name="Date Placeholder 5">
            <a:extLst>
              <a:ext uri="{FF2B5EF4-FFF2-40B4-BE49-F238E27FC236}">
                <a16:creationId xmlns:a16="http://schemas.microsoft.com/office/drawing/2014/main" id="{37955284-19D9-4712-B913-86EAE02A1B9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389627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42" y="2263884"/>
            <a:ext cx="5227900" cy="1254569"/>
          </a:xfrm>
        </p:spPr>
        <p:txBody>
          <a:bodyPr/>
          <a:lstStyle/>
          <a:p>
            <a:r>
              <a:rPr lang="en-US" dirty="0"/>
              <a:t>Lifetime Learning Credit</a:t>
            </a:r>
          </a:p>
        </p:txBody>
      </p:sp>
      <p:sp>
        <p:nvSpPr>
          <p:cNvPr id="2" name="Date Placeholder 1">
            <a:extLst>
              <a:ext uri="{FF2B5EF4-FFF2-40B4-BE49-F238E27FC236}">
                <a16:creationId xmlns:a16="http://schemas.microsoft.com/office/drawing/2014/main" id="{F1151393-5D38-47CD-8FE8-BE94E67A1C34}"/>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3B45144E-E9C5-4AFB-8663-9FDBE0C362AD}"/>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9F09C9C9-3E01-445C-9E0F-963DBEF8804F}"/>
              </a:ext>
            </a:extLst>
          </p:cNvPr>
          <p:cNvSpPr>
            <a:spLocks noGrp="1"/>
          </p:cNvSpPr>
          <p:nvPr>
            <p:ph type="sldNum" sz="quarter" idx="4"/>
          </p:nvPr>
        </p:nvSpPr>
        <p:spPr/>
        <p:txBody>
          <a:bodyPr/>
          <a:lstStyle/>
          <a:p>
            <a:fld id="{F56DB09B-2E1E-48D6-BF38-233787F9BAB1}" type="slidenum">
              <a:rPr lang="en-US" smtClean="0"/>
              <a:t>26</a:t>
            </a:fld>
            <a:endParaRPr lang="en-US"/>
          </a:p>
        </p:txBody>
      </p:sp>
    </p:spTree>
    <p:extLst>
      <p:ext uri="{BB962C8B-B14F-4D97-AF65-F5344CB8AC3E}">
        <p14:creationId xmlns:p14="http://schemas.microsoft.com/office/powerpoint/2010/main" val="2621827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27</a:t>
            </a:fld>
            <a:endParaRPr lang="en-US" altLang="en-US"/>
          </a:p>
        </p:txBody>
      </p:sp>
      <p:sp>
        <p:nvSpPr>
          <p:cNvPr id="3" name="Content Placeholder 2"/>
          <p:cNvSpPr>
            <a:spLocks noGrp="1"/>
          </p:cNvSpPr>
          <p:nvPr>
            <p:ph sz="quarter" idx="12"/>
          </p:nvPr>
        </p:nvSpPr>
        <p:spPr/>
        <p:txBody>
          <a:bodyPr vert="horz" lIns="68580" tIns="34290" rIns="68580" bIns="34290" rtlCol="0" anchor="t">
            <a:normAutofit/>
          </a:bodyPr>
          <a:lstStyle/>
          <a:p>
            <a:pPr indent="-253365"/>
            <a:r>
              <a:rPr lang="en-US" altLang="en-US" dirty="0"/>
              <a:t>Worth up to $2,000 per</a:t>
            </a:r>
            <a:r>
              <a:rPr lang="en-US" altLang="en-US" b="1" dirty="0"/>
              <a:t> return</a:t>
            </a:r>
            <a:endParaRPr lang="en-US" b="1" dirty="0">
              <a:cs typeface="Calibri"/>
            </a:endParaRPr>
          </a:p>
          <a:p>
            <a:pPr lvl="1"/>
            <a:r>
              <a:rPr lang="en-US" altLang="en-US" dirty="0"/>
              <a:t>20% of first $10,000 of expenses</a:t>
            </a:r>
          </a:p>
          <a:p>
            <a:r>
              <a:rPr lang="en-US" altLang="en-US" dirty="0"/>
              <a:t>Nonrefundable credit</a:t>
            </a:r>
          </a:p>
          <a:p>
            <a:r>
              <a:rPr lang="en-US" altLang="en-US" dirty="0"/>
              <a:t>Felony drug conviction not a disqualifier</a:t>
            </a:r>
          </a:p>
          <a:p>
            <a:endParaRPr lang="en-US" altLang="en-US" dirty="0"/>
          </a:p>
        </p:txBody>
      </p:sp>
      <p:sp>
        <p:nvSpPr>
          <p:cNvPr id="38914" name="Title 1"/>
          <p:cNvSpPr>
            <a:spLocks noGrp="1"/>
          </p:cNvSpPr>
          <p:nvPr>
            <p:ph type="title"/>
          </p:nvPr>
        </p:nvSpPr>
        <p:spPr/>
        <p:txBody>
          <a:bodyPr/>
          <a:lstStyle/>
          <a:p>
            <a:r>
              <a:rPr lang="en-US" altLang="en-US" dirty="0"/>
              <a:t>Lifetime Learning Credit</a:t>
            </a:r>
          </a:p>
        </p:txBody>
      </p:sp>
      <p:sp>
        <p:nvSpPr>
          <p:cNvPr id="4" name="Date Placeholder 3">
            <a:extLst>
              <a:ext uri="{FF2B5EF4-FFF2-40B4-BE49-F238E27FC236}">
                <a16:creationId xmlns:a16="http://schemas.microsoft.com/office/drawing/2014/main" id="{95F99913-F8DB-4F5A-A4DA-2E1B195A357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2331923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28</a:t>
            </a:fld>
            <a:endParaRPr lang="en-US" altLang="en-US"/>
          </a:p>
        </p:txBody>
      </p:sp>
      <p:sp>
        <p:nvSpPr>
          <p:cNvPr id="3" name="Content Placeholder 2"/>
          <p:cNvSpPr>
            <a:spLocks noGrp="1"/>
          </p:cNvSpPr>
          <p:nvPr>
            <p:ph sz="quarter" idx="12"/>
          </p:nvPr>
        </p:nvSpPr>
        <p:spPr/>
        <p:txBody>
          <a:bodyPr vert="horz" lIns="68580" tIns="34290" rIns="68580" bIns="34290" rtlCol="0" anchor="t">
            <a:normAutofit/>
          </a:bodyPr>
          <a:lstStyle/>
          <a:p>
            <a:r>
              <a:rPr lang="en-US" dirty="0"/>
              <a:t>No limit to number of years available</a:t>
            </a:r>
          </a:p>
          <a:p>
            <a:r>
              <a:rPr lang="en-US" altLang="en-US" dirty="0"/>
              <a:t>No minimum amount of course workload</a:t>
            </a:r>
          </a:p>
          <a:p>
            <a:r>
              <a:rPr lang="en-US" altLang="en-US" dirty="0"/>
              <a:t>No degree requirement</a:t>
            </a:r>
          </a:p>
          <a:p>
            <a:pPr lvl="1"/>
            <a:r>
              <a:rPr lang="en-US" altLang="en-US" dirty="0"/>
              <a:t>If not toward a degree, </a:t>
            </a:r>
            <a:r>
              <a:rPr lang="en-US" altLang="en-US" b="1" dirty="0"/>
              <a:t>must</a:t>
            </a:r>
            <a:r>
              <a:rPr lang="en-US" altLang="en-US" dirty="0"/>
              <a:t> be to acquire or improve job skills</a:t>
            </a:r>
          </a:p>
          <a:p>
            <a:pPr indent="-253365"/>
            <a:r>
              <a:rPr lang="en-US" altLang="en-US" dirty="0" err="1"/>
              <a:t>Phaseout</a:t>
            </a:r>
            <a:r>
              <a:rPr lang="en-US" altLang="en-US" dirty="0"/>
              <a:t> for AGI greater than $58,000 ($116,000 MFJ)</a:t>
            </a:r>
            <a:endParaRPr lang="en-US" altLang="en-US" dirty="0">
              <a:cs typeface="Calibri"/>
            </a:endParaRPr>
          </a:p>
          <a:p>
            <a:endParaRPr lang="en-US" altLang="en-US" dirty="0"/>
          </a:p>
          <a:p>
            <a:pPr lvl="1"/>
            <a:endParaRPr lang="en-US" altLang="en-US" dirty="0"/>
          </a:p>
        </p:txBody>
      </p:sp>
      <p:sp>
        <p:nvSpPr>
          <p:cNvPr id="39938" name="Title 1"/>
          <p:cNvSpPr>
            <a:spLocks noGrp="1"/>
          </p:cNvSpPr>
          <p:nvPr>
            <p:ph type="title"/>
          </p:nvPr>
        </p:nvSpPr>
        <p:spPr/>
        <p:txBody>
          <a:bodyPr/>
          <a:lstStyle/>
          <a:p>
            <a:r>
              <a:rPr lang="en-US" altLang="en-US"/>
              <a:t>Lifetime Learning Credit</a:t>
            </a:r>
          </a:p>
        </p:txBody>
      </p:sp>
      <p:sp>
        <p:nvSpPr>
          <p:cNvPr id="4" name="Date Placeholder 3">
            <a:extLst>
              <a:ext uri="{FF2B5EF4-FFF2-40B4-BE49-F238E27FC236}">
                <a16:creationId xmlns:a16="http://schemas.microsoft.com/office/drawing/2014/main" id="{CB6DC10F-1B33-48F5-80BC-2EDCF25B1E0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0363856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29</a:t>
            </a:fld>
            <a:endParaRPr lang="en-US" altLang="en-US"/>
          </a:p>
        </p:txBody>
      </p:sp>
      <p:sp>
        <p:nvSpPr>
          <p:cNvPr id="3" name="Content Placeholder 2"/>
          <p:cNvSpPr>
            <a:spLocks noGrp="1"/>
          </p:cNvSpPr>
          <p:nvPr>
            <p:ph sz="quarter" idx="12"/>
          </p:nvPr>
        </p:nvSpPr>
        <p:spPr/>
        <p:txBody>
          <a:bodyPr/>
          <a:lstStyle/>
          <a:p>
            <a:r>
              <a:rPr lang="en-US" altLang="en-US"/>
              <a:t>Tuition and fees</a:t>
            </a:r>
          </a:p>
          <a:p>
            <a:r>
              <a:rPr lang="en-US" altLang="en-US"/>
              <a:t>Books and equipment if must be purchased from school as a condition of enrollment</a:t>
            </a:r>
          </a:p>
          <a:p>
            <a:pPr lvl="1"/>
            <a:r>
              <a:rPr lang="en-US" altLang="en-US"/>
              <a:t>Most often seen with vocational schools</a:t>
            </a:r>
          </a:p>
          <a:p>
            <a:pPr lvl="2"/>
            <a:endParaRPr lang="en-US"/>
          </a:p>
          <a:p>
            <a:pPr lvl="1"/>
            <a:endParaRPr lang="en-US" altLang="en-US"/>
          </a:p>
          <a:p>
            <a:pPr lvl="1"/>
            <a:endParaRPr lang="en-US" altLang="en-US"/>
          </a:p>
          <a:p>
            <a:endParaRPr lang="en-US" altLang="en-US" dirty="0"/>
          </a:p>
        </p:txBody>
      </p:sp>
      <p:sp>
        <p:nvSpPr>
          <p:cNvPr id="40962" name="Title 1"/>
          <p:cNvSpPr>
            <a:spLocks noGrp="1"/>
          </p:cNvSpPr>
          <p:nvPr>
            <p:ph type="title"/>
          </p:nvPr>
        </p:nvSpPr>
        <p:spPr/>
        <p:txBody>
          <a:bodyPr>
            <a:normAutofit/>
          </a:bodyPr>
          <a:lstStyle/>
          <a:p>
            <a:r>
              <a:rPr lang="en-US" altLang="en-US"/>
              <a:t>Lifetime Learning Credit Qualified Expenses</a:t>
            </a:r>
            <a:endParaRPr lang="en-US" altLang="en-US" dirty="0"/>
          </a:p>
        </p:txBody>
      </p:sp>
      <p:sp>
        <p:nvSpPr>
          <p:cNvPr id="5" name="Date Placeholder 4">
            <a:extLst>
              <a:ext uri="{FF2B5EF4-FFF2-40B4-BE49-F238E27FC236}">
                <a16:creationId xmlns:a16="http://schemas.microsoft.com/office/drawing/2014/main" id="{D482CC82-877F-4B45-8C91-1FD88F1F04F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398755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p>
        </p:txBody>
      </p:sp>
      <p:sp>
        <p:nvSpPr>
          <p:cNvPr id="3" name="Slide Number Placeholder 2"/>
          <p:cNvSpPr>
            <a:spLocks noGrp="1"/>
          </p:cNvSpPr>
          <p:nvPr>
            <p:ph type="sldNum" sz="quarter" idx="4"/>
          </p:nvPr>
        </p:nvSpPr>
        <p:spPr>
          <a:xfrm>
            <a:off x="457204" y="6265308"/>
            <a:ext cx="702365" cy="365125"/>
          </a:xfrm>
        </p:spPr>
        <p:txBody>
          <a:bodyPr/>
          <a:lstStyle/>
          <a:p>
            <a:fld id="{73CEAB86-7856-441F-AB84-6AEC32692076}" type="slidenum">
              <a:rPr lang="en-US" altLang="en-US" smtClean="0"/>
              <a:pPr/>
              <a:t>3</a:t>
            </a:fld>
            <a:endParaRPr lang="en-US" altLang="en-US"/>
          </a:p>
        </p:txBody>
      </p:sp>
      <p:sp>
        <p:nvSpPr>
          <p:cNvPr id="4" name="Content Placeholder 3"/>
          <p:cNvSpPr>
            <a:spLocks noGrp="1"/>
          </p:cNvSpPr>
          <p:nvPr>
            <p:ph sz="quarter" idx="12"/>
          </p:nvPr>
        </p:nvSpPr>
        <p:spPr>
          <a:xfrm>
            <a:off x="820511" y="2157853"/>
            <a:ext cx="7453814" cy="3017520"/>
          </a:xfrm>
        </p:spPr>
        <p:txBody>
          <a:bodyPr>
            <a:normAutofit/>
          </a:bodyPr>
          <a:lstStyle/>
          <a:p>
            <a:r>
              <a:rPr lang="en-US" dirty="0"/>
              <a:t>Many different education benefits</a:t>
            </a:r>
          </a:p>
          <a:p>
            <a:r>
              <a:rPr lang="en-US" dirty="0"/>
              <a:t>Different benefits have different rules for qualifying expenses</a:t>
            </a:r>
          </a:p>
          <a:p>
            <a:r>
              <a:rPr lang="en-US" dirty="0"/>
              <a:t>Expense can be used only once </a:t>
            </a:r>
          </a:p>
          <a:p>
            <a:pPr lvl="1"/>
            <a:r>
              <a:rPr lang="en-US" dirty="0"/>
              <a:t>Exception: also use to reduce additional tax on IRA early distribution</a:t>
            </a:r>
          </a:p>
          <a:p>
            <a:endParaRPr lang="en-US" dirty="0"/>
          </a:p>
        </p:txBody>
      </p:sp>
      <p:sp>
        <p:nvSpPr>
          <p:cNvPr id="5" name="Title 4"/>
          <p:cNvSpPr>
            <a:spLocks noGrp="1"/>
          </p:cNvSpPr>
          <p:nvPr>
            <p:ph type="title"/>
          </p:nvPr>
        </p:nvSpPr>
        <p:spPr/>
        <p:txBody>
          <a:bodyPr/>
          <a:lstStyle/>
          <a:p>
            <a:r>
              <a:rPr lang="en-US" dirty="0"/>
              <a:t>Education Benefits</a:t>
            </a:r>
          </a:p>
        </p:txBody>
      </p:sp>
      <p:sp>
        <p:nvSpPr>
          <p:cNvPr id="6" name="Rectangle 5"/>
          <p:cNvSpPr/>
          <p:nvPr/>
        </p:nvSpPr>
        <p:spPr>
          <a:xfrm>
            <a:off x="7262863" y="1598378"/>
            <a:ext cx="1413548" cy="600164"/>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1650" b="1" dirty="0"/>
              <a:t>Pub 4012 Tab J</a:t>
            </a:r>
          </a:p>
        </p:txBody>
      </p:sp>
      <p:sp>
        <p:nvSpPr>
          <p:cNvPr id="7" name="Date Placeholder 6">
            <a:extLst>
              <a:ext uri="{FF2B5EF4-FFF2-40B4-BE49-F238E27FC236}">
                <a16:creationId xmlns:a16="http://schemas.microsoft.com/office/drawing/2014/main" id="{42749311-E558-455C-B190-553280A13F1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9886000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30</a:t>
            </a:fld>
            <a:endParaRPr lang="en-US" altLang="en-US"/>
          </a:p>
        </p:txBody>
      </p:sp>
      <p:sp>
        <p:nvSpPr>
          <p:cNvPr id="123907" name="Rectangle 3"/>
          <p:cNvSpPr>
            <a:spLocks noGrp="1" noChangeArrowheads="1"/>
          </p:cNvSpPr>
          <p:nvPr>
            <p:ph sz="quarter" idx="12"/>
          </p:nvPr>
        </p:nvSpPr>
        <p:spPr>
          <a:xfrm>
            <a:off x="544168" y="2178325"/>
            <a:ext cx="7730157" cy="3017520"/>
          </a:xfrm>
        </p:spPr>
        <p:txBody>
          <a:bodyPr wrap="square">
            <a:normAutofit/>
          </a:bodyPr>
          <a:lstStyle/>
          <a:p>
            <a:pPr>
              <a:buNone/>
            </a:pPr>
            <a:r>
              <a:rPr lang="en-US" altLang="en-US" dirty="0"/>
              <a:t>	Jim and May Brown’s AGI for 2019 is $48,000. They claim their two children as dependents; Rose, 21, a full-time college sophomore and John, 23, a 4th year full-time college senior. </a:t>
            </a:r>
          </a:p>
          <a:p>
            <a:pPr>
              <a:buNone/>
            </a:pPr>
            <a:r>
              <a:rPr lang="en-US" altLang="en-US" dirty="0"/>
              <a:t>	The Browns made tuition payments of $6,000 in August for 2019 classes and $6,000 in December for 2020 term starting in January.</a:t>
            </a:r>
          </a:p>
          <a:p>
            <a:pPr>
              <a:buNone/>
            </a:pPr>
            <a:r>
              <a:rPr lang="en-US" altLang="en-US" dirty="0"/>
              <a:t>	For which education credits do they qualify?</a:t>
            </a:r>
          </a:p>
          <a:p>
            <a:pPr>
              <a:buNone/>
            </a:pPr>
            <a:r>
              <a:rPr lang="en-US" altLang="en-US" dirty="0"/>
              <a:t>	</a:t>
            </a:r>
            <a:r>
              <a:rPr lang="en-US" altLang="en-US" b="1" dirty="0">
                <a:solidFill>
                  <a:srgbClr val="0000FF"/>
                </a:solidFill>
              </a:rPr>
              <a:t>American Opportunity for both children</a:t>
            </a:r>
          </a:p>
        </p:txBody>
      </p:sp>
      <p:sp>
        <p:nvSpPr>
          <p:cNvPr id="20482" name="Rectangle 2"/>
          <p:cNvSpPr>
            <a:spLocks noGrp="1" noChangeArrowheads="1"/>
          </p:cNvSpPr>
          <p:nvPr>
            <p:ph type="title"/>
          </p:nvPr>
        </p:nvSpPr>
        <p:spPr/>
        <p:txBody>
          <a:bodyPr>
            <a:normAutofit/>
          </a:bodyPr>
          <a:lstStyle/>
          <a:p>
            <a:r>
              <a:rPr lang="en-US"/>
              <a:t>Education Credits Quiz 1	</a:t>
            </a:r>
            <a:endParaRPr lang="en-US" dirty="0"/>
          </a:p>
        </p:txBody>
      </p:sp>
      <p:sp>
        <p:nvSpPr>
          <p:cNvPr id="4" name="Date Placeholder 3">
            <a:extLst>
              <a:ext uri="{FF2B5EF4-FFF2-40B4-BE49-F238E27FC236}">
                <a16:creationId xmlns:a16="http://schemas.microsoft.com/office/drawing/2014/main" id="{61069F3F-4E82-4D91-88DD-7C75B71246C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36763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39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39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9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143001" y="5517357"/>
            <a:ext cx="2588419" cy="273844"/>
          </a:xfrm>
        </p:spPr>
        <p:txBody>
          <a:bodyPr/>
          <a:lstStyle/>
          <a:p>
            <a:pPr>
              <a:defRPr/>
            </a:pPr>
            <a:r>
              <a:rPr lang="en-US"/>
              <a:t>NTTC Training ala NJ – TY2019</a:t>
            </a:r>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31</a:t>
            </a:fld>
            <a:endParaRPr lang="en-US" altLang="en-US"/>
          </a:p>
        </p:txBody>
      </p:sp>
      <p:sp>
        <p:nvSpPr>
          <p:cNvPr id="3" name="Content Placeholder 2"/>
          <p:cNvSpPr>
            <a:spLocks noGrp="1"/>
          </p:cNvSpPr>
          <p:nvPr>
            <p:ph sz="quarter" idx="12"/>
          </p:nvPr>
        </p:nvSpPr>
        <p:spPr>
          <a:xfrm>
            <a:off x="678346" y="2178325"/>
            <a:ext cx="7595979" cy="3017520"/>
          </a:xfrm>
        </p:spPr>
        <p:txBody>
          <a:bodyPr/>
          <a:lstStyle/>
          <a:p>
            <a:pPr eaLnBrk="1" hangingPunct="1">
              <a:buNone/>
            </a:pPr>
            <a:r>
              <a:rPr lang="en-US" altLang="en-US" dirty="0"/>
              <a:t>	Can the Browns include the payments they made in December for 2019?</a:t>
            </a:r>
          </a:p>
          <a:p>
            <a:pPr eaLnBrk="1" hangingPunct="1">
              <a:buFont typeface="Calibri" panose="020F0502020204030204" pitchFamily="34" charset="0"/>
              <a:buNone/>
            </a:pPr>
            <a:endParaRPr lang="en-US" altLang="en-US" dirty="0"/>
          </a:p>
          <a:p>
            <a:pPr eaLnBrk="1" hangingPunct="1">
              <a:buFont typeface="Calibri" panose="020F0502020204030204" pitchFamily="34" charset="0"/>
              <a:buNone/>
            </a:pPr>
            <a:r>
              <a:rPr lang="en-US" altLang="en-US" dirty="0"/>
              <a:t>			</a:t>
            </a:r>
            <a:r>
              <a:rPr lang="en-US" altLang="en-US" sz="2700" b="1" dirty="0">
                <a:solidFill>
                  <a:srgbClr val="0000FF"/>
                </a:solidFill>
              </a:rPr>
              <a:t>Yes</a:t>
            </a:r>
          </a:p>
          <a:p>
            <a:pPr eaLnBrk="1" hangingPunct="1"/>
            <a:endParaRPr lang="en-US" altLang="en-US" dirty="0"/>
          </a:p>
        </p:txBody>
      </p:sp>
      <p:sp>
        <p:nvSpPr>
          <p:cNvPr id="131074" name="Title 1"/>
          <p:cNvSpPr>
            <a:spLocks noGrp="1"/>
          </p:cNvSpPr>
          <p:nvPr>
            <p:ph type="title"/>
          </p:nvPr>
        </p:nvSpPr>
        <p:spPr/>
        <p:txBody>
          <a:bodyPr>
            <a:normAutofit/>
          </a:bodyPr>
          <a:lstStyle/>
          <a:p>
            <a:pPr eaLnBrk="1" hangingPunct="1"/>
            <a:r>
              <a:rPr lang="en-US" altLang="en-US" dirty="0"/>
              <a:t>Education Credits Quiz 1 – Part 2</a:t>
            </a:r>
          </a:p>
        </p:txBody>
      </p:sp>
      <p:sp>
        <p:nvSpPr>
          <p:cNvPr id="4" name="Date Placeholder 3">
            <a:extLst>
              <a:ext uri="{FF2B5EF4-FFF2-40B4-BE49-F238E27FC236}">
                <a16:creationId xmlns:a16="http://schemas.microsoft.com/office/drawing/2014/main" id="{47806F46-4880-4D39-9B1B-9D62B55A0C7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6686832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1143001" y="5517357"/>
            <a:ext cx="2588419" cy="273844"/>
          </a:xfrm>
        </p:spPr>
        <p:txBody>
          <a:bodyPr/>
          <a:lstStyle/>
          <a:p>
            <a:pPr>
              <a:defRPr/>
            </a:pPr>
            <a:r>
              <a:rPr lang="en-US"/>
              <a:t>NTTC Training ala NJ – TY2019</a:t>
            </a:r>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32</a:t>
            </a:fld>
            <a:endParaRPr lang="en-US" altLang="en-US"/>
          </a:p>
        </p:txBody>
      </p:sp>
      <p:sp>
        <p:nvSpPr>
          <p:cNvPr id="24579" name="Rectangle 3"/>
          <p:cNvSpPr>
            <a:spLocks noGrp="1" noChangeArrowheads="1"/>
          </p:cNvSpPr>
          <p:nvPr>
            <p:ph sz="quarter" idx="12"/>
          </p:nvPr>
        </p:nvSpPr>
        <p:spPr>
          <a:xfrm>
            <a:off x="618711" y="2178325"/>
            <a:ext cx="7655614" cy="3017520"/>
          </a:xfrm>
        </p:spPr>
        <p:txBody>
          <a:bodyPr vert="horz" lIns="68580" tIns="34290" rIns="68580" bIns="34290" rtlCol="0" anchor="t">
            <a:normAutofit/>
          </a:bodyPr>
          <a:lstStyle/>
          <a:p>
            <a:pPr>
              <a:buNone/>
              <a:defRPr/>
            </a:pPr>
            <a:r>
              <a:rPr lang="en-US" altLang="en-US" dirty="0"/>
              <a:t>	If Rose had paid for her own tuition, how would the answer differ?</a:t>
            </a:r>
          </a:p>
          <a:p>
            <a:pPr>
              <a:buNone/>
              <a:defRPr/>
            </a:pPr>
            <a:endParaRPr lang="en-US" altLang="en-US" b="1" dirty="0">
              <a:solidFill>
                <a:srgbClr val="0000FF"/>
              </a:solidFill>
            </a:endParaRPr>
          </a:p>
          <a:p>
            <a:pPr marL="255746" indent="-255746">
              <a:buNone/>
              <a:defRPr/>
            </a:pPr>
            <a:r>
              <a:rPr lang="en-US" altLang="en-US" b="1" dirty="0">
                <a:solidFill>
                  <a:srgbClr val="0000FF"/>
                </a:solidFill>
              </a:rPr>
              <a:t>	No difference, unless Rose not claimed as dependent </a:t>
            </a:r>
            <a:r>
              <a:rPr lang="en-US" altLang="en-US" dirty="0">
                <a:solidFill>
                  <a:srgbClr val="3333FF"/>
                </a:solidFill>
              </a:rPr>
              <a:t> </a:t>
            </a:r>
            <a:endParaRPr lang="en-US" altLang="en-US" dirty="0">
              <a:solidFill>
                <a:srgbClr val="1F497D"/>
              </a:solidFill>
              <a:cs typeface="Calibri"/>
            </a:endParaRPr>
          </a:p>
        </p:txBody>
      </p:sp>
      <p:sp>
        <p:nvSpPr>
          <p:cNvPr id="132098" name="Rectangle 2"/>
          <p:cNvSpPr>
            <a:spLocks noGrp="1" noChangeArrowheads="1"/>
          </p:cNvSpPr>
          <p:nvPr>
            <p:ph type="title"/>
          </p:nvPr>
        </p:nvSpPr>
        <p:spPr/>
        <p:txBody>
          <a:bodyPr>
            <a:normAutofit/>
          </a:bodyPr>
          <a:lstStyle/>
          <a:p>
            <a:pPr eaLnBrk="1" hangingPunct="1"/>
            <a:r>
              <a:rPr lang="en-US" altLang="en-US" dirty="0"/>
              <a:t>Education Credits Quiz 2 </a:t>
            </a:r>
          </a:p>
        </p:txBody>
      </p:sp>
      <p:sp>
        <p:nvSpPr>
          <p:cNvPr id="4" name="Date Placeholder 3">
            <a:extLst>
              <a:ext uri="{FF2B5EF4-FFF2-40B4-BE49-F238E27FC236}">
                <a16:creationId xmlns:a16="http://schemas.microsoft.com/office/drawing/2014/main" id="{1EE9A089-2E8E-403F-89C3-4947E032798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4050238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1143001" y="5517357"/>
            <a:ext cx="2588419" cy="273844"/>
          </a:xfrm>
        </p:spPr>
        <p:txBody>
          <a:bodyPr/>
          <a:lstStyle/>
          <a:p>
            <a:pPr>
              <a:defRPr/>
            </a:pPr>
            <a:r>
              <a:rPr lang="en-US"/>
              <a:t>NTTC Training ala NJ – TY2019</a:t>
            </a:r>
          </a:p>
        </p:txBody>
      </p:sp>
      <p:sp>
        <p:nvSpPr>
          <p:cNvPr id="3" name="Slide Number Placeholder 2"/>
          <p:cNvSpPr>
            <a:spLocks noGrp="1"/>
          </p:cNvSpPr>
          <p:nvPr>
            <p:ph type="sldNum" sz="quarter" idx="4"/>
          </p:nvPr>
        </p:nvSpPr>
        <p:spPr>
          <a:xfrm>
            <a:off x="457204" y="6265308"/>
            <a:ext cx="702365" cy="365125"/>
          </a:xfrm>
        </p:spPr>
        <p:txBody>
          <a:bodyPr/>
          <a:lstStyle/>
          <a:p>
            <a:fld id="{73CEAB86-7856-441F-AB84-6AEC32692076}" type="slidenum">
              <a:rPr lang="en-US" altLang="en-US" smtClean="0"/>
              <a:pPr/>
              <a:t>33</a:t>
            </a:fld>
            <a:endParaRPr lang="en-US" altLang="en-US"/>
          </a:p>
        </p:txBody>
      </p:sp>
      <p:sp>
        <p:nvSpPr>
          <p:cNvPr id="41987" name="Rectangle 3"/>
          <p:cNvSpPr>
            <a:spLocks noGrp="1" noChangeArrowheads="1"/>
          </p:cNvSpPr>
          <p:nvPr>
            <p:ph sz="quarter" idx="12"/>
          </p:nvPr>
        </p:nvSpPr>
        <p:spPr>
          <a:xfrm>
            <a:off x="670892" y="2178325"/>
            <a:ext cx="7603433" cy="3017520"/>
          </a:xfrm>
        </p:spPr>
        <p:txBody>
          <a:bodyPr vert="horz" lIns="68580" tIns="34290" rIns="68580" bIns="34290" rtlCol="0" anchor="t">
            <a:normAutofit/>
          </a:bodyPr>
          <a:lstStyle/>
          <a:p>
            <a:pPr marL="255746" indent="-255746">
              <a:buNone/>
              <a:defRPr/>
            </a:pPr>
            <a:r>
              <a:rPr lang="en-US" altLang="en-US" dirty="0"/>
              <a:t>	If Jim and May had not </a:t>
            </a:r>
            <a:r>
              <a:rPr lang="en-US" altLang="en-US" dirty="0">
                <a:solidFill>
                  <a:srgbClr val="000000"/>
                </a:solidFill>
              </a:rPr>
              <a:t>claimed Rose as a dependent,</a:t>
            </a:r>
            <a:r>
              <a:rPr lang="en-US" altLang="en-US" dirty="0"/>
              <a:t> even though entitled, who is entitled to the credit?</a:t>
            </a:r>
            <a:endParaRPr lang="en-US" dirty="0"/>
          </a:p>
          <a:p>
            <a:pPr>
              <a:buNone/>
              <a:defRPr/>
            </a:pPr>
            <a:endParaRPr lang="en-US" altLang="en-US" dirty="0"/>
          </a:p>
          <a:p>
            <a:pPr marL="259556" lvl="1" indent="0">
              <a:buClr>
                <a:schemeClr val="accent6">
                  <a:lumMod val="50000"/>
                </a:schemeClr>
              </a:buClr>
              <a:buNone/>
              <a:defRPr/>
            </a:pPr>
            <a:r>
              <a:rPr lang="en-US" altLang="en-US" b="1" dirty="0">
                <a:solidFill>
                  <a:srgbClr val="0000FF"/>
                </a:solidFill>
              </a:rPr>
              <a:t>Rose is entitled to the nonrefundable credit, but not the refundable portion of the credit (student between the ages of 18-24 with no earned income, at least one living parent, and not filing MFJ)</a:t>
            </a:r>
          </a:p>
          <a:p>
            <a:pPr>
              <a:defRPr/>
            </a:pPr>
            <a:endParaRPr lang="en-US" altLang="en-US" dirty="0"/>
          </a:p>
        </p:txBody>
      </p:sp>
      <p:sp>
        <p:nvSpPr>
          <p:cNvPr id="25602" name="Rectangle 2"/>
          <p:cNvSpPr>
            <a:spLocks noGrp="1" noChangeArrowheads="1"/>
          </p:cNvSpPr>
          <p:nvPr>
            <p:ph type="title"/>
          </p:nvPr>
        </p:nvSpPr>
        <p:spPr/>
        <p:txBody>
          <a:bodyPr rtlCol="0">
            <a:normAutofit/>
          </a:bodyPr>
          <a:lstStyle/>
          <a:p>
            <a:pPr>
              <a:defRPr/>
            </a:pPr>
            <a:r>
              <a:rPr lang="en-US" dirty="0"/>
              <a:t>Education Credits Quiz 3</a:t>
            </a:r>
            <a:r>
              <a:rPr lang="en-US" dirty="0">
                <a:solidFill>
                  <a:schemeClr val="accent5">
                    <a:lumMod val="50000"/>
                  </a:schemeClr>
                </a:solidFill>
              </a:rPr>
              <a:t>	</a:t>
            </a:r>
          </a:p>
        </p:txBody>
      </p:sp>
      <p:sp>
        <p:nvSpPr>
          <p:cNvPr id="4" name="Date Placeholder 3">
            <a:extLst>
              <a:ext uri="{FF2B5EF4-FFF2-40B4-BE49-F238E27FC236}">
                <a16:creationId xmlns:a16="http://schemas.microsoft.com/office/drawing/2014/main" id="{66B4CEF5-09CA-4C1E-9538-5000CCC442A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6733044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1143001" y="5517357"/>
            <a:ext cx="2588419" cy="273844"/>
          </a:xfrm>
        </p:spPr>
        <p:txBody>
          <a:bodyPr/>
          <a:lstStyle/>
          <a:p>
            <a:pPr>
              <a:defRPr/>
            </a:pPr>
            <a:r>
              <a:rPr lang="en-US"/>
              <a:t>NTTC Training ala NJ – TY2019</a:t>
            </a:r>
          </a:p>
        </p:txBody>
      </p:sp>
      <p:sp>
        <p:nvSpPr>
          <p:cNvPr id="3" name="Slide Number Placeholder 2"/>
          <p:cNvSpPr>
            <a:spLocks noGrp="1"/>
          </p:cNvSpPr>
          <p:nvPr>
            <p:ph type="sldNum" sz="quarter" idx="4"/>
          </p:nvPr>
        </p:nvSpPr>
        <p:spPr>
          <a:xfrm>
            <a:off x="457204" y="6265308"/>
            <a:ext cx="702365" cy="365125"/>
          </a:xfrm>
        </p:spPr>
        <p:txBody>
          <a:bodyPr/>
          <a:lstStyle/>
          <a:p>
            <a:fld id="{73CEAB86-7856-441F-AB84-6AEC32692076}" type="slidenum">
              <a:rPr lang="en-US" altLang="en-US" smtClean="0"/>
              <a:pPr/>
              <a:t>34</a:t>
            </a:fld>
            <a:endParaRPr lang="en-US" altLang="en-US"/>
          </a:p>
        </p:txBody>
      </p:sp>
      <p:sp>
        <p:nvSpPr>
          <p:cNvPr id="41987" name="Rectangle 3"/>
          <p:cNvSpPr>
            <a:spLocks noGrp="1" noChangeArrowheads="1"/>
          </p:cNvSpPr>
          <p:nvPr>
            <p:ph sz="quarter" idx="12"/>
          </p:nvPr>
        </p:nvSpPr>
        <p:spPr>
          <a:xfrm>
            <a:off x="670892" y="2178325"/>
            <a:ext cx="7603433" cy="3017520"/>
          </a:xfrm>
        </p:spPr>
        <p:txBody>
          <a:bodyPr vert="horz" lIns="68580" tIns="34290" rIns="68580" bIns="34290" rtlCol="0" anchor="t">
            <a:normAutofit/>
          </a:bodyPr>
          <a:lstStyle/>
          <a:p>
            <a:pPr marL="255746" indent="-255746">
              <a:buNone/>
              <a:defRPr/>
            </a:pPr>
            <a:r>
              <a:rPr lang="en-US" altLang="en-US" dirty="0"/>
              <a:t>	If Rose attended only ¾ time and earned $5,000 at a part-time job, who is entitled to the credit?</a:t>
            </a:r>
            <a:endParaRPr lang="en-US" dirty="0"/>
          </a:p>
          <a:p>
            <a:pPr>
              <a:buNone/>
              <a:defRPr/>
            </a:pPr>
            <a:endParaRPr lang="en-US" altLang="en-US" dirty="0"/>
          </a:p>
          <a:p>
            <a:pPr marL="259556" lvl="1" indent="0">
              <a:buClr>
                <a:schemeClr val="accent6">
                  <a:lumMod val="50000"/>
                </a:schemeClr>
              </a:buClr>
              <a:buNone/>
              <a:defRPr/>
            </a:pPr>
            <a:r>
              <a:rPr lang="en-US" altLang="en-US" b="1" dirty="0">
                <a:solidFill>
                  <a:srgbClr val="0000FF"/>
                </a:solidFill>
              </a:rPr>
              <a:t>Rose is no longer a dependent (must be full-time student or have income under $4,200). She is entitled to the nonrefundable credit, but not the refundable portion of the credit (student between the ages of 18-24 with earned income less than ½ her total support, at least one living parent, and not filing MFJ)</a:t>
            </a:r>
          </a:p>
          <a:p>
            <a:pPr>
              <a:defRPr/>
            </a:pPr>
            <a:endParaRPr lang="en-US" altLang="en-US" dirty="0"/>
          </a:p>
        </p:txBody>
      </p:sp>
      <p:sp>
        <p:nvSpPr>
          <p:cNvPr id="25602" name="Rectangle 2"/>
          <p:cNvSpPr>
            <a:spLocks noGrp="1" noChangeArrowheads="1"/>
          </p:cNvSpPr>
          <p:nvPr>
            <p:ph type="title"/>
          </p:nvPr>
        </p:nvSpPr>
        <p:spPr/>
        <p:txBody>
          <a:bodyPr rtlCol="0">
            <a:normAutofit/>
          </a:bodyPr>
          <a:lstStyle/>
          <a:p>
            <a:pPr>
              <a:defRPr/>
            </a:pPr>
            <a:r>
              <a:rPr lang="en-US" dirty="0"/>
              <a:t>Education Credits Quiz 4</a:t>
            </a:r>
            <a:r>
              <a:rPr lang="en-US" dirty="0">
                <a:solidFill>
                  <a:schemeClr val="accent5">
                    <a:lumMod val="50000"/>
                  </a:schemeClr>
                </a:solidFill>
              </a:rPr>
              <a:t>	</a:t>
            </a:r>
          </a:p>
        </p:txBody>
      </p:sp>
      <p:sp>
        <p:nvSpPr>
          <p:cNvPr id="4" name="Date Placeholder 3">
            <a:extLst>
              <a:ext uri="{FF2B5EF4-FFF2-40B4-BE49-F238E27FC236}">
                <a16:creationId xmlns:a16="http://schemas.microsoft.com/office/drawing/2014/main" id="{0A13C612-D6CD-4305-9FD5-B568E50BD1D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7401935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Tax-Advantaged Arrangements</a:t>
            </a:r>
          </a:p>
        </p:txBody>
      </p:sp>
      <p:sp>
        <p:nvSpPr>
          <p:cNvPr id="69634" name="Title 1"/>
          <p:cNvSpPr>
            <a:spLocks noGrp="1"/>
          </p:cNvSpPr>
          <p:nvPr>
            <p:ph type="title"/>
          </p:nvPr>
        </p:nvSpPr>
        <p:spPr/>
        <p:txBody>
          <a:bodyPr/>
          <a:lstStyle/>
          <a:p>
            <a:r>
              <a:rPr lang="en-US" altLang="en-US" dirty="0"/>
              <a:t>Education Benefits</a:t>
            </a:r>
          </a:p>
        </p:txBody>
      </p:sp>
      <p:sp>
        <p:nvSpPr>
          <p:cNvPr id="3" name="Date Placeholder 2">
            <a:extLst>
              <a:ext uri="{FF2B5EF4-FFF2-40B4-BE49-F238E27FC236}">
                <a16:creationId xmlns:a16="http://schemas.microsoft.com/office/drawing/2014/main" id="{E9F37506-8FB1-48E6-95A9-8D0024C88420}"/>
              </a:ext>
            </a:extLst>
          </p:cNvPr>
          <p:cNvSpPr>
            <a:spLocks noGrp="1"/>
          </p:cNvSpPr>
          <p:nvPr>
            <p:ph type="dt" sz="half" idx="2"/>
          </p:nvPr>
        </p:nvSpPr>
        <p:spPr/>
        <p:txBody>
          <a:bodyPr/>
          <a:lstStyle/>
          <a:p>
            <a:r>
              <a:rPr lang="en-US"/>
              <a:t>11-27-2019 v1a</a:t>
            </a:r>
          </a:p>
        </p:txBody>
      </p:sp>
      <p:sp>
        <p:nvSpPr>
          <p:cNvPr id="4" name="Footer Placeholder 3">
            <a:extLst>
              <a:ext uri="{FF2B5EF4-FFF2-40B4-BE49-F238E27FC236}">
                <a16:creationId xmlns:a16="http://schemas.microsoft.com/office/drawing/2014/main" id="{BED0EDEB-3DF5-49E1-9773-7202891F2A5E}"/>
              </a:ext>
            </a:extLst>
          </p:cNvPr>
          <p:cNvSpPr>
            <a:spLocks noGrp="1"/>
          </p:cNvSpPr>
          <p:nvPr>
            <p:ph type="ftr" sz="quarter" idx="3"/>
          </p:nvPr>
        </p:nvSpPr>
        <p:spPr/>
        <p:txBody>
          <a:bodyPr/>
          <a:lstStyle/>
          <a:p>
            <a:r>
              <a:rPr lang="en-US"/>
              <a:t>NTTC Training ala NJ – TY2019</a:t>
            </a:r>
          </a:p>
        </p:txBody>
      </p:sp>
      <p:sp>
        <p:nvSpPr>
          <p:cNvPr id="5" name="Slide Number Placeholder 4">
            <a:extLst>
              <a:ext uri="{FF2B5EF4-FFF2-40B4-BE49-F238E27FC236}">
                <a16:creationId xmlns:a16="http://schemas.microsoft.com/office/drawing/2014/main" id="{9CF7DD8C-A301-4647-B1B2-15A55E863CC3}"/>
              </a:ext>
            </a:extLst>
          </p:cNvPr>
          <p:cNvSpPr>
            <a:spLocks noGrp="1"/>
          </p:cNvSpPr>
          <p:nvPr>
            <p:ph type="sldNum" sz="quarter" idx="4"/>
          </p:nvPr>
        </p:nvSpPr>
        <p:spPr/>
        <p:txBody>
          <a:bodyPr/>
          <a:lstStyle/>
          <a:p>
            <a:fld id="{F56DB09B-2E1E-48D6-BF38-233787F9BAB1}" type="slidenum">
              <a:rPr lang="en-US" smtClean="0"/>
              <a:t>35</a:t>
            </a:fld>
            <a:endParaRPr lang="en-US"/>
          </a:p>
        </p:txBody>
      </p:sp>
    </p:spTree>
    <p:extLst>
      <p:ext uri="{BB962C8B-B14F-4D97-AF65-F5344CB8AC3E}">
        <p14:creationId xmlns:p14="http://schemas.microsoft.com/office/powerpoint/2010/main" val="14667444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36</a:t>
            </a:fld>
            <a:endParaRPr lang="en-US" altLang="en-US"/>
          </a:p>
        </p:txBody>
      </p:sp>
      <p:sp>
        <p:nvSpPr>
          <p:cNvPr id="58371" name="Content Placeholder 2"/>
          <p:cNvSpPr>
            <a:spLocks noGrp="1"/>
          </p:cNvSpPr>
          <p:nvPr>
            <p:ph sz="quarter" idx="12"/>
          </p:nvPr>
        </p:nvSpPr>
        <p:spPr/>
        <p:txBody>
          <a:bodyPr>
            <a:normAutofit/>
          </a:bodyPr>
          <a:lstStyle/>
          <a:p>
            <a:r>
              <a:rPr lang="en-US" altLang="en-US" dirty="0"/>
              <a:t>Can contribute up to $2,000 per year per individual</a:t>
            </a:r>
          </a:p>
          <a:p>
            <a:pPr lvl="1"/>
            <a:r>
              <a:rPr lang="en-US" altLang="en-US" dirty="0"/>
              <a:t>AGI phase-out limitation ($110,000 or $220,000 if MFJ)</a:t>
            </a:r>
          </a:p>
          <a:p>
            <a:r>
              <a:rPr lang="en-US" dirty="0"/>
              <a:t>Contributions not deductible </a:t>
            </a:r>
            <a:r>
              <a:rPr lang="en-US" b="1" dirty="0"/>
              <a:t>and</a:t>
            </a:r>
            <a:r>
              <a:rPr lang="en-US" dirty="0"/>
              <a:t> </a:t>
            </a:r>
          </a:p>
          <a:p>
            <a:r>
              <a:rPr lang="en-US" dirty="0"/>
              <a:t>Distributions not taxable when used for qualified educational expenses</a:t>
            </a:r>
          </a:p>
          <a:p>
            <a:pPr lvl="1"/>
            <a:r>
              <a:rPr lang="en-US" dirty="0"/>
              <a:t>Distribution reported on 1099-Q</a:t>
            </a:r>
          </a:p>
          <a:p>
            <a:pPr lvl="1"/>
            <a:r>
              <a:rPr lang="en-US" dirty="0"/>
              <a:t>If distribution greater than education expenses – </a:t>
            </a:r>
            <a:r>
              <a:rPr lang="en-US" b="1" dirty="0"/>
              <a:t>out of scope</a:t>
            </a:r>
          </a:p>
          <a:p>
            <a:pPr lvl="1"/>
            <a:endParaRPr lang="en-US" altLang="en-US" dirty="0"/>
          </a:p>
        </p:txBody>
      </p:sp>
      <p:sp>
        <p:nvSpPr>
          <p:cNvPr id="71682" name="Title 1"/>
          <p:cNvSpPr>
            <a:spLocks noGrp="1"/>
          </p:cNvSpPr>
          <p:nvPr>
            <p:ph type="title"/>
          </p:nvPr>
        </p:nvSpPr>
        <p:spPr>
          <a:xfrm>
            <a:off x="800101" y="878876"/>
            <a:ext cx="8495471" cy="857250"/>
          </a:xfrm>
        </p:spPr>
        <p:txBody>
          <a:bodyPr>
            <a:normAutofit/>
          </a:bodyPr>
          <a:lstStyle/>
          <a:p>
            <a:r>
              <a:rPr lang="en-US" altLang="en-US" dirty="0"/>
              <a:t>Coverdell Education Savings Account (ESA)</a:t>
            </a:r>
          </a:p>
        </p:txBody>
      </p:sp>
      <p:sp>
        <p:nvSpPr>
          <p:cNvPr id="4" name="Date Placeholder 3">
            <a:extLst>
              <a:ext uri="{FF2B5EF4-FFF2-40B4-BE49-F238E27FC236}">
                <a16:creationId xmlns:a16="http://schemas.microsoft.com/office/drawing/2014/main" id="{011092F2-40F8-457B-A861-C240D7E0D9B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1947706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37</a:t>
            </a:fld>
            <a:endParaRPr lang="en-US" altLang="en-US"/>
          </a:p>
        </p:txBody>
      </p:sp>
      <p:sp>
        <p:nvSpPr>
          <p:cNvPr id="60419" name="Content Placeholder 2"/>
          <p:cNvSpPr>
            <a:spLocks noGrp="1"/>
          </p:cNvSpPr>
          <p:nvPr>
            <p:ph sz="quarter" idx="12"/>
          </p:nvPr>
        </p:nvSpPr>
        <p:spPr/>
        <p:txBody>
          <a:bodyPr>
            <a:normAutofit/>
          </a:bodyPr>
          <a:lstStyle/>
          <a:p>
            <a:r>
              <a:rPr lang="en-US" altLang="en-US" dirty="0"/>
              <a:t>Tuition and fees required for enrollment</a:t>
            </a:r>
          </a:p>
          <a:p>
            <a:r>
              <a:rPr lang="en-US" altLang="en-US" dirty="0"/>
              <a:t>Books, supplies and equipment required for enrollment</a:t>
            </a:r>
          </a:p>
          <a:p>
            <a:r>
              <a:rPr lang="en-US" altLang="en-US" dirty="0"/>
              <a:t>Expenses for special needs services</a:t>
            </a:r>
          </a:p>
          <a:p>
            <a:r>
              <a:rPr lang="en-US" altLang="en-US" b="1" dirty="0"/>
              <a:t>Room and board </a:t>
            </a:r>
            <a:r>
              <a:rPr lang="en-US" altLang="en-US" dirty="0"/>
              <a:t>if enrolled at least half-time</a:t>
            </a:r>
          </a:p>
        </p:txBody>
      </p:sp>
      <p:sp>
        <p:nvSpPr>
          <p:cNvPr id="73730" name="Title 1"/>
          <p:cNvSpPr>
            <a:spLocks noGrp="1"/>
          </p:cNvSpPr>
          <p:nvPr>
            <p:ph type="title"/>
          </p:nvPr>
        </p:nvSpPr>
        <p:spPr/>
        <p:txBody>
          <a:bodyPr>
            <a:normAutofit/>
          </a:bodyPr>
          <a:lstStyle/>
          <a:p>
            <a:r>
              <a:rPr lang="en-US" altLang="en-US" dirty="0"/>
              <a:t>ESA Qualifying Expenses</a:t>
            </a:r>
          </a:p>
        </p:txBody>
      </p:sp>
      <p:sp>
        <p:nvSpPr>
          <p:cNvPr id="4" name="Date Placeholder 3">
            <a:extLst>
              <a:ext uri="{FF2B5EF4-FFF2-40B4-BE49-F238E27FC236}">
                <a16:creationId xmlns:a16="http://schemas.microsoft.com/office/drawing/2014/main" id="{9DDF0DC6-8E39-4A06-A1DD-8670A9676F6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8437735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p>
        </p:txBody>
      </p:sp>
      <p:sp>
        <p:nvSpPr>
          <p:cNvPr id="5" name="Slide Number Placeholder 4"/>
          <p:cNvSpPr>
            <a:spLocks noGrp="1"/>
          </p:cNvSpPr>
          <p:nvPr>
            <p:ph type="sldNum" sz="quarter" idx="4"/>
          </p:nvPr>
        </p:nvSpPr>
        <p:spPr>
          <a:xfrm>
            <a:off x="457204" y="6265308"/>
            <a:ext cx="702365" cy="365125"/>
          </a:xfrm>
        </p:spPr>
        <p:txBody>
          <a:bodyPr/>
          <a:lstStyle/>
          <a:p>
            <a:fld id="{73CEAB86-7856-441F-AB84-6AEC32692076}" type="slidenum">
              <a:rPr lang="en-US" altLang="en-US" smtClean="0"/>
              <a:pPr/>
              <a:t>38</a:t>
            </a:fld>
            <a:endParaRPr lang="en-US" altLang="en-US"/>
          </a:p>
        </p:txBody>
      </p:sp>
      <p:sp>
        <p:nvSpPr>
          <p:cNvPr id="3" name="Content Placeholder 2"/>
          <p:cNvSpPr>
            <a:spLocks noGrp="1"/>
          </p:cNvSpPr>
          <p:nvPr>
            <p:ph sz="quarter" idx="12"/>
          </p:nvPr>
        </p:nvSpPr>
        <p:spPr/>
        <p:txBody>
          <a:bodyPr>
            <a:normAutofit/>
          </a:bodyPr>
          <a:lstStyle/>
          <a:p>
            <a:r>
              <a:rPr lang="en-US" dirty="0"/>
              <a:t>Also called Section 529 plans</a:t>
            </a:r>
          </a:p>
          <a:p>
            <a:r>
              <a:rPr lang="en-US" dirty="0"/>
              <a:t>Contribution amount limited to the amount necessary for qualified education</a:t>
            </a:r>
          </a:p>
          <a:p>
            <a:r>
              <a:rPr lang="en-US" dirty="0"/>
              <a:t>No AGI phase-out limitations</a:t>
            </a:r>
          </a:p>
          <a:p>
            <a:r>
              <a:rPr lang="en-US" dirty="0"/>
              <a:t>Can contribute to QTP and ESA in the same year</a:t>
            </a:r>
          </a:p>
        </p:txBody>
      </p:sp>
      <p:sp>
        <p:nvSpPr>
          <p:cNvPr id="4" name="Title 3"/>
          <p:cNvSpPr>
            <a:spLocks noGrp="1"/>
          </p:cNvSpPr>
          <p:nvPr>
            <p:ph type="title"/>
          </p:nvPr>
        </p:nvSpPr>
        <p:spPr/>
        <p:txBody>
          <a:bodyPr/>
          <a:lstStyle/>
          <a:p>
            <a:r>
              <a:rPr lang="en-US" dirty="0"/>
              <a:t>Qualifying Tuition Program (</a:t>
            </a:r>
            <a:r>
              <a:rPr lang="en-US" dirty="0" err="1"/>
              <a:t>QTP</a:t>
            </a:r>
            <a:r>
              <a:rPr lang="en-US" dirty="0"/>
              <a:t>)</a:t>
            </a:r>
          </a:p>
        </p:txBody>
      </p:sp>
      <p:sp>
        <p:nvSpPr>
          <p:cNvPr id="6" name="Date Placeholder 5">
            <a:extLst>
              <a:ext uri="{FF2B5EF4-FFF2-40B4-BE49-F238E27FC236}">
                <a16:creationId xmlns:a16="http://schemas.microsoft.com/office/drawing/2014/main" id="{66DE6276-D350-4374-B011-16704FA3DE8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2458158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p>
        </p:txBody>
      </p:sp>
      <p:sp>
        <p:nvSpPr>
          <p:cNvPr id="5" name="Slide Number Placeholder 4"/>
          <p:cNvSpPr>
            <a:spLocks noGrp="1"/>
          </p:cNvSpPr>
          <p:nvPr>
            <p:ph type="sldNum" sz="quarter" idx="4"/>
          </p:nvPr>
        </p:nvSpPr>
        <p:spPr>
          <a:xfrm>
            <a:off x="457204" y="6265308"/>
            <a:ext cx="702365" cy="365125"/>
          </a:xfrm>
        </p:spPr>
        <p:txBody>
          <a:bodyPr/>
          <a:lstStyle/>
          <a:p>
            <a:fld id="{73CEAB86-7856-441F-AB84-6AEC32692076}" type="slidenum">
              <a:rPr lang="en-US" altLang="en-US" smtClean="0"/>
              <a:pPr/>
              <a:t>39</a:t>
            </a:fld>
            <a:endParaRPr lang="en-US" altLang="en-US"/>
          </a:p>
        </p:txBody>
      </p:sp>
      <p:sp>
        <p:nvSpPr>
          <p:cNvPr id="3" name="Content Placeholder 2"/>
          <p:cNvSpPr>
            <a:spLocks noGrp="1"/>
          </p:cNvSpPr>
          <p:nvPr>
            <p:ph sz="quarter" idx="12"/>
          </p:nvPr>
        </p:nvSpPr>
        <p:spPr/>
        <p:txBody>
          <a:bodyPr>
            <a:normAutofit/>
          </a:bodyPr>
          <a:lstStyle/>
          <a:p>
            <a:r>
              <a:rPr lang="en-US" altLang="en-US" dirty="0"/>
              <a:t>Tuition and fees required for enrollment</a:t>
            </a:r>
          </a:p>
          <a:p>
            <a:r>
              <a:rPr lang="en-US" altLang="en-US" dirty="0"/>
              <a:t>Books, supplies and equipment used by beneficiary </a:t>
            </a:r>
          </a:p>
          <a:p>
            <a:r>
              <a:rPr lang="en-US" altLang="en-US" dirty="0"/>
              <a:t>Expenses for special needs services</a:t>
            </a:r>
          </a:p>
          <a:p>
            <a:r>
              <a:rPr lang="en-US" altLang="en-US" b="1" dirty="0"/>
              <a:t>Room and board </a:t>
            </a:r>
            <a:r>
              <a:rPr lang="en-US" altLang="en-US" dirty="0"/>
              <a:t>if student at least half-time</a:t>
            </a:r>
          </a:p>
          <a:p>
            <a:r>
              <a:rPr lang="en-US" altLang="en-US" dirty="0"/>
              <a:t>Up to $10,000 per year can be distributed for elementary or secondary school tuition</a:t>
            </a:r>
            <a:endParaRPr lang="en-US" dirty="0"/>
          </a:p>
        </p:txBody>
      </p:sp>
      <p:sp>
        <p:nvSpPr>
          <p:cNvPr id="4" name="Title 3"/>
          <p:cNvSpPr>
            <a:spLocks noGrp="1"/>
          </p:cNvSpPr>
          <p:nvPr>
            <p:ph type="title"/>
          </p:nvPr>
        </p:nvSpPr>
        <p:spPr/>
        <p:txBody>
          <a:bodyPr/>
          <a:lstStyle/>
          <a:p>
            <a:r>
              <a:rPr lang="en-US"/>
              <a:t>QTP Qualifying expenses</a:t>
            </a:r>
            <a:endParaRPr lang="en-US" dirty="0"/>
          </a:p>
        </p:txBody>
      </p:sp>
      <p:sp>
        <p:nvSpPr>
          <p:cNvPr id="6" name="Date Placeholder 5">
            <a:extLst>
              <a:ext uri="{FF2B5EF4-FFF2-40B4-BE49-F238E27FC236}">
                <a16:creationId xmlns:a16="http://schemas.microsoft.com/office/drawing/2014/main" id="{F5CD5CFC-E464-4397-A2E0-D6282421CCD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514245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4</a:t>
            </a:fld>
            <a:endParaRPr lang="en-US" altLang="en-US"/>
          </a:p>
        </p:txBody>
      </p:sp>
      <p:sp>
        <p:nvSpPr>
          <p:cNvPr id="12291" name="Content Placeholder 2"/>
          <p:cNvSpPr>
            <a:spLocks noGrp="1"/>
          </p:cNvSpPr>
          <p:nvPr>
            <p:ph sz="quarter" idx="12"/>
          </p:nvPr>
        </p:nvSpPr>
        <p:spPr/>
        <p:txBody>
          <a:bodyPr vert="horz" lIns="68580" tIns="34290" rIns="68580" bIns="34290" rtlCol="0" anchor="t">
            <a:normAutofit/>
          </a:bodyPr>
          <a:lstStyle/>
          <a:p>
            <a:pPr indent="-253365"/>
            <a:r>
              <a:rPr lang="en-US" altLang="en-US" dirty="0"/>
              <a:t>Any accredited public, nonprofit, or private post-secondary institution eligible to participate in Department of Education student aid program</a:t>
            </a:r>
            <a:endParaRPr lang="en-US" altLang="en-US" dirty="0">
              <a:cs typeface="Calibri"/>
            </a:endParaRPr>
          </a:p>
          <a:p>
            <a:pPr lvl="1"/>
            <a:r>
              <a:rPr lang="en-US" altLang="en-US" dirty="0"/>
              <a:t>College or university</a:t>
            </a:r>
          </a:p>
          <a:p>
            <a:pPr lvl="1"/>
            <a:r>
              <a:rPr lang="en-US" altLang="en-US" dirty="0"/>
              <a:t>Technical, trade or vocational school</a:t>
            </a:r>
          </a:p>
          <a:p>
            <a:r>
              <a:rPr lang="en-US" altLang="en-US" dirty="0"/>
              <a:t>Exception: for tax-free scholarship, must be accredited but not necessarily eligible for student aid program</a:t>
            </a:r>
          </a:p>
          <a:p>
            <a:pPr>
              <a:buNone/>
            </a:pPr>
            <a:r>
              <a:rPr lang="en-US" altLang="en-US" dirty="0"/>
              <a:t>   See </a:t>
            </a:r>
            <a:r>
              <a:rPr lang="en-US" altLang="en-US" dirty="0">
                <a:hlinkClick r:id="rId3"/>
              </a:rPr>
              <a:t>https://fafsa.ed.gov/FAFSA/app/schoolSearch</a:t>
            </a:r>
            <a:endParaRPr lang="en-US" altLang="en-US" dirty="0"/>
          </a:p>
        </p:txBody>
      </p:sp>
      <p:sp>
        <p:nvSpPr>
          <p:cNvPr id="5122" name="Title 1"/>
          <p:cNvSpPr>
            <a:spLocks noGrp="1"/>
          </p:cNvSpPr>
          <p:nvPr>
            <p:ph type="title"/>
          </p:nvPr>
        </p:nvSpPr>
        <p:spPr>
          <a:xfrm>
            <a:off x="800102" y="878876"/>
            <a:ext cx="7751617" cy="857250"/>
          </a:xfrm>
        </p:spPr>
        <p:txBody>
          <a:bodyPr>
            <a:normAutofit/>
          </a:bodyPr>
          <a:lstStyle/>
          <a:p>
            <a:r>
              <a:rPr lang="en-US" altLang="en-US" dirty="0"/>
              <a:t>Qualified Education Institution</a:t>
            </a:r>
          </a:p>
        </p:txBody>
      </p:sp>
      <p:sp>
        <p:nvSpPr>
          <p:cNvPr id="4" name="Date Placeholder 3">
            <a:extLst>
              <a:ext uri="{FF2B5EF4-FFF2-40B4-BE49-F238E27FC236}">
                <a16:creationId xmlns:a16="http://schemas.microsoft.com/office/drawing/2014/main" id="{2A35071F-766C-471D-982B-0669B71426A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9021712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p>
        </p:txBody>
      </p:sp>
      <p:sp>
        <p:nvSpPr>
          <p:cNvPr id="5" name="Slide Number Placeholder 4"/>
          <p:cNvSpPr>
            <a:spLocks noGrp="1"/>
          </p:cNvSpPr>
          <p:nvPr>
            <p:ph type="sldNum" sz="quarter" idx="4"/>
          </p:nvPr>
        </p:nvSpPr>
        <p:spPr>
          <a:xfrm>
            <a:off x="457204" y="6265308"/>
            <a:ext cx="702365" cy="365125"/>
          </a:xfrm>
        </p:spPr>
        <p:txBody>
          <a:bodyPr/>
          <a:lstStyle/>
          <a:p>
            <a:fld id="{73CEAB86-7856-441F-AB84-6AEC32692076}" type="slidenum">
              <a:rPr lang="en-US" altLang="en-US" smtClean="0"/>
              <a:pPr/>
              <a:t>40</a:t>
            </a:fld>
            <a:endParaRPr lang="en-US" altLang="en-US"/>
          </a:p>
        </p:txBody>
      </p:sp>
      <p:sp>
        <p:nvSpPr>
          <p:cNvPr id="3" name="Content Placeholder 2"/>
          <p:cNvSpPr>
            <a:spLocks noGrp="1"/>
          </p:cNvSpPr>
          <p:nvPr>
            <p:ph sz="quarter" idx="12"/>
          </p:nvPr>
        </p:nvSpPr>
        <p:spPr/>
        <p:txBody>
          <a:bodyPr>
            <a:normAutofit/>
          </a:bodyPr>
          <a:lstStyle/>
          <a:p>
            <a:r>
              <a:rPr lang="en-US" dirty="0"/>
              <a:t>Higher education costs qualify for exception to 10% additional tax</a:t>
            </a:r>
          </a:p>
          <a:p>
            <a:pPr lvl="1"/>
            <a:r>
              <a:rPr lang="en-US" dirty="0"/>
              <a:t>Including </a:t>
            </a:r>
            <a:r>
              <a:rPr lang="en-US" b="1" dirty="0"/>
              <a:t>room and board </a:t>
            </a:r>
            <a:r>
              <a:rPr lang="en-US" dirty="0"/>
              <a:t>if enrolled at least half-time</a:t>
            </a:r>
          </a:p>
          <a:p>
            <a:r>
              <a:rPr lang="en-US" dirty="0"/>
              <a:t>Education expenses still available for credit or deduction</a:t>
            </a:r>
          </a:p>
          <a:p>
            <a:pPr>
              <a:buFont typeface="Wingdings" panose="05000000000000000000" pitchFamily="2" charset="2"/>
              <a:buChar char="Ø"/>
            </a:pPr>
            <a:r>
              <a:rPr lang="en-US" dirty="0"/>
              <a:t>See Other Taxes lesson</a:t>
            </a:r>
          </a:p>
          <a:p>
            <a:pPr>
              <a:buNone/>
            </a:pPr>
            <a:endParaRPr lang="en-US" dirty="0"/>
          </a:p>
          <a:p>
            <a:pPr lvl="3"/>
            <a:endParaRPr lang="en-US" dirty="0"/>
          </a:p>
          <a:p>
            <a:pPr lvl="1"/>
            <a:endParaRPr lang="en-US" dirty="0"/>
          </a:p>
        </p:txBody>
      </p:sp>
      <p:sp>
        <p:nvSpPr>
          <p:cNvPr id="4" name="Title 3"/>
          <p:cNvSpPr>
            <a:spLocks noGrp="1"/>
          </p:cNvSpPr>
          <p:nvPr>
            <p:ph type="title"/>
          </p:nvPr>
        </p:nvSpPr>
        <p:spPr/>
        <p:txBody>
          <a:bodyPr>
            <a:normAutofit/>
          </a:bodyPr>
          <a:lstStyle/>
          <a:p>
            <a:r>
              <a:rPr lang="en-US" dirty="0"/>
              <a:t>Reduce Additional Tax on IRA Early Distribution</a:t>
            </a:r>
          </a:p>
        </p:txBody>
      </p:sp>
      <p:sp>
        <p:nvSpPr>
          <p:cNvPr id="6" name="Date Placeholder 5">
            <a:extLst>
              <a:ext uri="{FF2B5EF4-FFF2-40B4-BE49-F238E27FC236}">
                <a16:creationId xmlns:a16="http://schemas.microsoft.com/office/drawing/2014/main" id="{934AAD2E-D5A9-4948-BF44-F5DC1EE577A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9606500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p>
        </p:txBody>
      </p:sp>
      <p:sp>
        <p:nvSpPr>
          <p:cNvPr id="4" name="Slide Number Placeholder 3"/>
          <p:cNvSpPr>
            <a:spLocks noGrp="1"/>
          </p:cNvSpPr>
          <p:nvPr>
            <p:ph type="sldNum" sz="quarter" idx="4"/>
          </p:nvPr>
        </p:nvSpPr>
        <p:spPr>
          <a:xfrm>
            <a:off x="457204" y="6265308"/>
            <a:ext cx="702365" cy="365125"/>
          </a:xfrm>
        </p:spPr>
        <p:txBody>
          <a:bodyPr/>
          <a:lstStyle/>
          <a:p>
            <a:fld id="{73CEAB86-7856-441F-AB84-6AEC32692076}" type="slidenum">
              <a:rPr lang="en-US" altLang="en-US" smtClean="0"/>
              <a:pPr/>
              <a:t>41</a:t>
            </a:fld>
            <a:endParaRPr lang="en-US" altLang="en-US"/>
          </a:p>
        </p:txBody>
      </p:sp>
      <p:sp>
        <p:nvSpPr>
          <p:cNvPr id="71683" name="Content Placeholder 2"/>
          <p:cNvSpPr>
            <a:spLocks noGrp="1"/>
          </p:cNvSpPr>
          <p:nvPr>
            <p:ph sz="quarter" idx="12"/>
          </p:nvPr>
        </p:nvSpPr>
        <p:spPr/>
        <p:txBody>
          <a:bodyPr>
            <a:normAutofit/>
          </a:bodyPr>
          <a:lstStyle/>
          <a:p>
            <a:r>
              <a:rPr lang="en-US" altLang="en-US" dirty="0"/>
              <a:t>Employers can provide up to $5,250 of tax-free educational assistance to employees</a:t>
            </a:r>
          </a:p>
          <a:p>
            <a:pPr lvl="1"/>
            <a:r>
              <a:rPr lang="en-US" altLang="en-US" dirty="0"/>
              <a:t>Should not be included on W-2</a:t>
            </a:r>
          </a:p>
          <a:p>
            <a:pPr lvl="1"/>
            <a:r>
              <a:rPr lang="en-US" altLang="en-US" dirty="0"/>
              <a:t>Should not be reported on tax return</a:t>
            </a:r>
          </a:p>
          <a:p>
            <a:pPr lvl="1"/>
            <a:r>
              <a:rPr lang="en-US" altLang="en-US" dirty="0"/>
              <a:t>Expenses paid with tax-free employer-provided assistance cannot be used for any other educational benefit</a:t>
            </a:r>
          </a:p>
          <a:p>
            <a:pPr lvl="1"/>
            <a:endParaRPr lang="en-US" altLang="en-US" dirty="0"/>
          </a:p>
          <a:p>
            <a:endParaRPr lang="en-US" altLang="en-US" dirty="0"/>
          </a:p>
        </p:txBody>
      </p:sp>
      <p:sp>
        <p:nvSpPr>
          <p:cNvPr id="2" name="Title 1"/>
          <p:cNvSpPr>
            <a:spLocks noGrp="1"/>
          </p:cNvSpPr>
          <p:nvPr>
            <p:ph type="title"/>
          </p:nvPr>
        </p:nvSpPr>
        <p:spPr/>
        <p:txBody>
          <a:bodyPr>
            <a:normAutofit/>
          </a:bodyPr>
          <a:lstStyle/>
          <a:p>
            <a:r>
              <a:rPr lang="en-US" dirty="0"/>
              <a:t>Employer-Provided Educational Assistance</a:t>
            </a:r>
          </a:p>
        </p:txBody>
      </p:sp>
      <p:sp>
        <p:nvSpPr>
          <p:cNvPr id="5" name="Date Placeholder 4">
            <a:extLst>
              <a:ext uri="{FF2B5EF4-FFF2-40B4-BE49-F238E27FC236}">
                <a16:creationId xmlns:a16="http://schemas.microsoft.com/office/drawing/2014/main" id="{C306281D-5D4F-4C79-86F8-B45E827D78A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8697537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p>
        </p:txBody>
      </p:sp>
      <p:sp>
        <p:nvSpPr>
          <p:cNvPr id="4" name="Slide Number Placeholder 3"/>
          <p:cNvSpPr>
            <a:spLocks noGrp="1"/>
          </p:cNvSpPr>
          <p:nvPr>
            <p:ph type="sldNum" sz="quarter" idx="4"/>
          </p:nvPr>
        </p:nvSpPr>
        <p:spPr>
          <a:xfrm>
            <a:off x="457204" y="6265308"/>
            <a:ext cx="702365" cy="365125"/>
          </a:xfrm>
        </p:spPr>
        <p:txBody>
          <a:bodyPr/>
          <a:lstStyle/>
          <a:p>
            <a:fld id="{73CEAB86-7856-441F-AB84-6AEC32692076}" type="slidenum">
              <a:rPr lang="en-US" altLang="en-US" smtClean="0"/>
              <a:pPr/>
              <a:t>42</a:t>
            </a:fld>
            <a:endParaRPr lang="en-US" altLang="en-US"/>
          </a:p>
        </p:txBody>
      </p:sp>
      <p:sp>
        <p:nvSpPr>
          <p:cNvPr id="72707" name="Content Placeholder 2"/>
          <p:cNvSpPr>
            <a:spLocks noGrp="1"/>
          </p:cNvSpPr>
          <p:nvPr>
            <p:ph sz="quarter" idx="12"/>
          </p:nvPr>
        </p:nvSpPr>
        <p:spPr/>
        <p:txBody>
          <a:bodyPr>
            <a:normAutofit/>
          </a:bodyPr>
          <a:lstStyle/>
          <a:p>
            <a:r>
              <a:rPr lang="en-US" altLang="en-US" dirty="0"/>
              <a:t>Should not be included on W-2</a:t>
            </a:r>
          </a:p>
          <a:p>
            <a:r>
              <a:rPr lang="en-US" altLang="en-US" dirty="0"/>
              <a:t>Should not be reported on tax return</a:t>
            </a:r>
          </a:p>
          <a:p>
            <a:r>
              <a:rPr lang="en-US" altLang="en-US" dirty="0"/>
              <a:t>Expenses paid with VA education assistance cannot be used for any other educational benefit</a:t>
            </a:r>
          </a:p>
          <a:p>
            <a:endParaRPr lang="en-US" altLang="en-US" dirty="0"/>
          </a:p>
        </p:txBody>
      </p:sp>
      <p:sp>
        <p:nvSpPr>
          <p:cNvPr id="2" name="Title 1"/>
          <p:cNvSpPr>
            <a:spLocks noGrp="1"/>
          </p:cNvSpPr>
          <p:nvPr>
            <p:ph type="title"/>
          </p:nvPr>
        </p:nvSpPr>
        <p:spPr/>
        <p:txBody>
          <a:bodyPr>
            <a:normAutofit/>
          </a:bodyPr>
          <a:lstStyle/>
          <a:p>
            <a:r>
              <a:rPr lang="en-US" dirty="0"/>
              <a:t>Veterans’ Educational Assistance		</a:t>
            </a:r>
          </a:p>
        </p:txBody>
      </p:sp>
      <p:sp>
        <p:nvSpPr>
          <p:cNvPr id="5" name="Date Placeholder 4">
            <a:extLst>
              <a:ext uri="{FF2B5EF4-FFF2-40B4-BE49-F238E27FC236}">
                <a16:creationId xmlns:a16="http://schemas.microsoft.com/office/drawing/2014/main" id="{946CB050-5531-4971-A7D3-A5726E3D4FC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3510034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p>
        </p:txBody>
      </p:sp>
      <p:sp>
        <p:nvSpPr>
          <p:cNvPr id="3" name="Slide Number Placeholder 2"/>
          <p:cNvSpPr>
            <a:spLocks noGrp="1"/>
          </p:cNvSpPr>
          <p:nvPr>
            <p:ph type="sldNum" sz="quarter" idx="4"/>
          </p:nvPr>
        </p:nvSpPr>
        <p:spPr>
          <a:xfrm>
            <a:off x="457204" y="6265308"/>
            <a:ext cx="702365" cy="365125"/>
          </a:xfrm>
        </p:spPr>
        <p:txBody>
          <a:bodyPr/>
          <a:lstStyle/>
          <a:p>
            <a:fld id="{73CEAB86-7856-441F-AB84-6AEC32692076}" type="slidenum">
              <a:rPr lang="en-US" altLang="en-US" smtClean="0"/>
              <a:pPr/>
              <a:t>43</a:t>
            </a:fld>
            <a:endParaRPr lang="en-US" altLang="en-US"/>
          </a:p>
        </p:txBody>
      </p:sp>
      <p:sp>
        <p:nvSpPr>
          <p:cNvPr id="4" name="Content Placeholder 3"/>
          <p:cNvSpPr>
            <a:spLocks noGrp="1"/>
          </p:cNvSpPr>
          <p:nvPr>
            <p:ph sz="quarter" idx="12"/>
          </p:nvPr>
        </p:nvSpPr>
        <p:spPr/>
        <p:txBody>
          <a:bodyPr/>
          <a:lstStyle/>
          <a:p>
            <a:r>
              <a:rPr lang="en-US" dirty="0"/>
              <a:t>Exempts interest income on savings bonds used for qualified education expenses</a:t>
            </a:r>
          </a:p>
          <a:p>
            <a:pPr>
              <a:buFont typeface="Wingdings" charset="2"/>
              <a:buChar char="Ø"/>
            </a:pPr>
            <a:r>
              <a:rPr lang="en-US" b="1" dirty="0"/>
              <a:t>Out of scope</a:t>
            </a:r>
          </a:p>
        </p:txBody>
      </p:sp>
      <p:sp>
        <p:nvSpPr>
          <p:cNvPr id="5" name="Title 4"/>
          <p:cNvSpPr>
            <a:spLocks noGrp="1"/>
          </p:cNvSpPr>
          <p:nvPr>
            <p:ph type="title"/>
          </p:nvPr>
        </p:nvSpPr>
        <p:spPr/>
        <p:txBody>
          <a:bodyPr/>
          <a:lstStyle/>
          <a:p>
            <a:r>
              <a:rPr lang="en-US" dirty="0"/>
              <a:t>Education Savings Bond Program</a:t>
            </a:r>
          </a:p>
        </p:txBody>
      </p:sp>
      <p:sp>
        <p:nvSpPr>
          <p:cNvPr id="6" name="Rectangle 5"/>
          <p:cNvSpPr/>
          <p:nvPr/>
        </p:nvSpPr>
        <p:spPr>
          <a:xfrm>
            <a:off x="7595755" y="1729376"/>
            <a:ext cx="997526" cy="346249"/>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1650" b="1" dirty="0"/>
              <a:t>Pub 970</a:t>
            </a:r>
          </a:p>
        </p:txBody>
      </p:sp>
      <p:sp>
        <p:nvSpPr>
          <p:cNvPr id="7" name="Date Placeholder 6">
            <a:extLst>
              <a:ext uri="{FF2B5EF4-FFF2-40B4-BE49-F238E27FC236}">
                <a16:creationId xmlns:a16="http://schemas.microsoft.com/office/drawing/2014/main" id="{3A35CF77-7240-4E0A-A598-38D927B6AB1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3206353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Form 1098-T</a:t>
            </a:r>
          </a:p>
        </p:txBody>
      </p:sp>
      <p:sp>
        <p:nvSpPr>
          <p:cNvPr id="135170" name="Title 4"/>
          <p:cNvSpPr>
            <a:spLocks noGrp="1"/>
          </p:cNvSpPr>
          <p:nvPr>
            <p:ph type="title"/>
          </p:nvPr>
        </p:nvSpPr>
        <p:spPr/>
        <p:txBody>
          <a:bodyPr/>
          <a:lstStyle/>
          <a:p>
            <a:r>
              <a:rPr lang="en-US" altLang="en-US" dirty="0"/>
              <a:t>Education Benefits</a:t>
            </a:r>
          </a:p>
        </p:txBody>
      </p:sp>
      <p:sp>
        <p:nvSpPr>
          <p:cNvPr id="2" name="Date Placeholder 1">
            <a:extLst>
              <a:ext uri="{FF2B5EF4-FFF2-40B4-BE49-F238E27FC236}">
                <a16:creationId xmlns:a16="http://schemas.microsoft.com/office/drawing/2014/main" id="{C7D7029F-FF8B-44E0-A63E-80AF512F5118}"/>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E30A565E-9B4E-4758-8782-C5D2F9813CF8}"/>
              </a:ext>
            </a:extLst>
          </p:cNvPr>
          <p:cNvSpPr>
            <a:spLocks noGrp="1"/>
          </p:cNvSpPr>
          <p:nvPr>
            <p:ph type="ftr" sz="quarter" idx="3"/>
          </p:nvPr>
        </p:nvSpPr>
        <p:spPr/>
        <p:txBody>
          <a:bodyPr/>
          <a:lstStyle/>
          <a:p>
            <a:r>
              <a:rPr lang="en-US"/>
              <a:t>NTTC Training ala NJ – TY2019</a:t>
            </a:r>
          </a:p>
        </p:txBody>
      </p:sp>
      <p:sp>
        <p:nvSpPr>
          <p:cNvPr id="5" name="Slide Number Placeholder 4">
            <a:extLst>
              <a:ext uri="{FF2B5EF4-FFF2-40B4-BE49-F238E27FC236}">
                <a16:creationId xmlns:a16="http://schemas.microsoft.com/office/drawing/2014/main" id="{44C31723-34F3-4F8E-942C-4018CC02B60C}"/>
              </a:ext>
            </a:extLst>
          </p:cNvPr>
          <p:cNvSpPr>
            <a:spLocks noGrp="1"/>
          </p:cNvSpPr>
          <p:nvPr>
            <p:ph type="sldNum" sz="quarter" idx="4"/>
          </p:nvPr>
        </p:nvSpPr>
        <p:spPr/>
        <p:txBody>
          <a:bodyPr/>
          <a:lstStyle/>
          <a:p>
            <a:fld id="{F56DB09B-2E1E-48D6-BF38-233787F9BAB1}" type="slidenum">
              <a:rPr lang="en-US" smtClean="0"/>
              <a:t>44</a:t>
            </a:fld>
            <a:endParaRPr lang="en-US"/>
          </a:p>
        </p:txBody>
      </p:sp>
    </p:spTree>
    <p:extLst>
      <p:ext uri="{BB962C8B-B14F-4D97-AF65-F5344CB8AC3E}">
        <p14:creationId xmlns:p14="http://schemas.microsoft.com/office/powerpoint/2010/main" val="4466934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45</a:t>
            </a:fld>
            <a:endParaRPr lang="en-US" altLang="en-US" dirty="0"/>
          </a:p>
        </p:txBody>
      </p:sp>
      <p:sp>
        <p:nvSpPr>
          <p:cNvPr id="132099" name="Rectangle 3"/>
          <p:cNvSpPr>
            <a:spLocks noGrp="1" noChangeArrowheads="1"/>
          </p:cNvSpPr>
          <p:nvPr>
            <p:ph sz="quarter" idx="12"/>
          </p:nvPr>
        </p:nvSpPr>
        <p:spPr/>
        <p:txBody>
          <a:bodyPr>
            <a:normAutofit/>
          </a:bodyPr>
          <a:lstStyle/>
          <a:p>
            <a:r>
              <a:rPr lang="en-US" altLang="en-US" dirty="0"/>
              <a:t>Form 1098-T issued by education institution provides</a:t>
            </a:r>
          </a:p>
          <a:p>
            <a:pPr lvl="1"/>
            <a:r>
              <a:rPr lang="en-US" altLang="en-US" dirty="0"/>
              <a:t>Amount paid (should no longer be amount billed)</a:t>
            </a:r>
          </a:p>
          <a:p>
            <a:pPr lvl="1"/>
            <a:r>
              <a:rPr lang="en-US" altLang="en-US" dirty="0"/>
              <a:t>Student status </a:t>
            </a:r>
          </a:p>
          <a:p>
            <a:pPr lvl="1"/>
            <a:r>
              <a:rPr lang="en-US" altLang="en-US" dirty="0"/>
              <a:t>Scholarship or grant amount</a:t>
            </a:r>
          </a:p>
          <a:p>
            <a:r>
              <a:rPr lang="en-US" altLang="en-US" dirty="0"/>
              <a:t>Must have 1098-T to claim AOC or Lifetime Learning Credit, unless school is not required to issue one</a:t>
            </a:r>
          </a:p>
          <a:p>
            <a:r>
              <a:rPr lang="en-US" altLang="en-US" dirty="0"/>
              <a:t>If adjustment needed (box 4 or 6) – return is </a:t>
            </a:r>
            <a:r>
              <a:rPr lang="en-US" altLang="en-US" b="1" dirty="0"/>
              <a:t>out of scope</a:t>
            </a:r>
          </a:p>
          <a:p>
            <a:pPr lvl="1"/>
            <a:endParaRPr lang="en-US" altLang="en-US" dirty="0"/>
          </a:p>
          <a:p>
            <a:pPr lvl="1">
              <a:buNone/>
            </a:pPr>
            <a:endParaRPr lang="en-US" altLang="en-US" dirty="0"/>
          </a:p>
          <a:p>
            <a:pPr lvl="1"/>
            <a:endParaRPr lang="en-US" altLang="en-US" dirty="0"/>
          </a:p>
        </p:txBody>
      </p:sp>
      <p:sp>
        <p:nvSpPr>
          <p:cNvPr id="17410" name="Rectangle 2"/>
          <p:cNvSpPr>
            <a:spLocks noGrp="1" noChangeArrowheads="1"/>
          </p:cNvSpPr>
          <p:nvPr>
            <p:ph type="title"/>
          </p:nvPr>
        </p:nvSpPr>
        <p:spPr/>
        <p:txBody>
          <a:bodyPr>
            <a:normAutofit/>
          </a:bodyPr>
          <a:lstStyle/>
          <a:p>
            <a:r>
              <a:rPr lang="en-US" altLang="en-US" dirty="0"/>
              <a:t>Form 1098-T</a:t>
            </a:r>
          </a:p>
        </p:txBody>
      </p:sp>
      <p:sp>
        <p:nvSpPr>
          <p:cNvPr id="4" name="Date Placeholder 3">
            <a:extLst>
              <a:ext uri="{FF2B5EF4-FFF2-40B4-BE49-F238E27FC236}">
                <a16:creationId xmlns:a16="http://schemas.microsoft.com/office/drawing/2014/main" id="{23EDB555-B682-4C33-8C21-24B07D70043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41116067"/>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p>
        </p:txBody>
      </p:sp>
      <p:sp>
        <p:nvSpPr>
          <p:cNvPr id="4" name="Slide Number Placeholder 3"/>
          <p:cNvSpPr>
            <a:spLocks noGrp="1"/>
          </p:cNvSpPr>
          <p:nvPr>
            <p:ph type="sldNum" sz="quarter" idx="4"/>
          </p:nvPr>
        </p:nvSpPr>
        <p:spPr>
          <a:xfrm>
            <a:off x="457204" y="6265308"/>
            <a:ext cx="702365" cy="365125"/>
          </a:xfrm>
        </p:spPr>
        <p:txBody>
          <a:bodyPr/>
          <a:lstStyle/>
          <a:p>
            <a:fld id="{73CEAB86-7856-441F-AB84-6AEC32692076}" type="slidenum">
              <a:rPr lang="en-US" altLang="en-US" smtClean="0"/>
              <a:pPr/>
              <a:t>46</a:t>
            </a:fld>
            <a:endParaRPr lang="en-US" altLang="en-US"/>
          </a:p>
        </p:txBody>
      </p:sp>
      <p:sp>
        <p:nvSpPr>
          <p:cNvPr id="139268" name="Content Placeholder 2"/>
          <p:cNvSpPr>
            <a:spLocks noGrp="1"/>
          </p:cNvSpPr>
          <p:nvPr>
            <p:ph sz="quarter" idx="12"/>
          </p:nvPr>
        </p:nvSpPr>
        <p:spPr/>
        <p:txBody>
          <a:bodyPr/>
          <a:lstStyle/>
          <a:p>
            <a:r>
              <a:rPr lang="en-US" altLang="en-US" dirty="0"/>
              <a:t>Form 1098-T amounts </a:t>
            </a:r>
            <a:r>
              <a:rPr lang="en-US" altLang="en-US" b="1" dirty="0"/>
              <a:t>must</a:t>
            </a:r>
            <a:r>
              <a:rPr lang="en-US" altLang="en-US" dirty="0"/>
              <a:t> be verified with taxpayer</a:t>
            </a:r>
          </a:p>
          <a:p>
            <a:pPr lvl="1"/>
            <a:r>
              <a:rPr lang="en-US" altLang="en-US" dirty="0"/>
              <a:t>Best source student’s statement of account with school</a:t>
            </a:r>
          </a:p>
          <a:p>
            <a:pPr lvl="1"/>
            <a:r>
              <a:rPr lang="en-US" altLang="en-US" dirty="0"/>
              <a:t>Usually available online</a:t>
            </a:r>
          </a:p>
          <a:p>
            <a:endParaRPr lang="en-US" altLang="en-US" dirty="0"/>
          </a:p>
        </p:txBody>
      </p:sp>
      <p:sp>
        <p:nvSpPr>
          <p:cNvPr id="2" name="Title 1"/>
          <p:cNvSpPr>
            <a:spLocks noGrp="1"/>
          </p:cNvSpPr>
          <p:nvPr>
            <p:ph type="title"/>
          </p:nvPr>
        </p:nvSpPr>
        <p:spPr/>
        <p:txBody>
          <a:bodyPr>
            <a:normAutofit/>
          </a:bodyPr>
          <a:lstStyle/>
          <a:p>
            <a:r>
              <a:rPr lang="en-US" altLang="en-US" dirty="0"/>
              <a:t>Form 1098-T</a:t>
            </a:r>
          </a:p>
        </p:txBody>
      </p:sp>
      <p:sp>
        <p:nvSpPr>
          <p:cNvPr id="5" name="Date Placeholder 4">
            <a:extLst>
              <a:ext uri="{FF2B5EF4-FFF2-40B4-BE49-F238E27FC236}">
                <a16:creationId xmlns:a16="http://schemas.microsoft.com/office/drawing/2014/main" id="{45D477D5-2175-476B-B393-82BB7E5F284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8092884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stretch>
            <a:fillRect/>
          </a:stretch>
        </p:blipFill>
        <p:spPr>
          <a:xfrm>
            <a:off x="576945" y="1914595"/>
            <a:ext cx="7995221" cy="3520097"/>
          </a:xfrm>
          <a:prstGeom prst="rect">
            <a:avLst/>
          </a:prstGeom>
        </p:spPr>
      </p:pic>
      <p:sp>
        <p:nvSpPr>
          <p:cNvPr id="7" name="Footer Placeholder 6"/>
          <p:cNvSpPr>
            <a:spLocks noGrp="1"/>
          </p:cNvSpPr>
          <p:nvPr>
            <p:ph type="ftr" sz="quarter" idx="11"/>
          </p:nvPr>
        </p:nvSpPr>
        <p:spPr/>
        <p:txBody>
          <a:bodyPr/>
          <a:lstStyle/>
          <a:p>
            <a:pPr>
              <a:defRPr/>
            </a:pPr>
            <a:r>
              <a:rPr lang="en-US"/>
              <a:t>NTTC Training ala NJ – TY2019</a:t>
            </a:r>
          </a:p>
        </p:txBody>
      </p:sp>
      <p:sp>
        <p:nvSpPr>
          <p:cNvPr id="9" name="Slide Number Placeholder 8"/>
          <p:cNvSpPr>
            <a:spLocks noGrp="1"/>
          </p:cNvSpPr>
          <p:nvPr>
            <p:ph type="sldNum" sz="quarter" idx="12"/>
          </p:nvPr>
        </p:nvSpPr>
        <p:spPr/>
        <p:txBody>
          <a:bodyPr/>
          <a:lstStyle/>
          <a:p>
            <a:fld id="{8266C9A0-D04B-4350-A670-C2A4B7483CA9}" type="slidenum">
              <a:rPr lang="en-US" altLang="en-US" smtClean="0"/>
              <a:pPr/>
              <a:t>47</a:t>
            </a:fld>
            <a:endParaRPr lang="en-US" altLang="en-US"/>
          </a:p>
        </p:txBody>
      </p:sp>
      <p:sp>
        <p:nvSpPr>
          <p:cNvPr id="3" name="Rectangle 2"/>
          <p:cNvSpPr>
            <a:spLocks noGrp="1" noChangeArrowheads="1"/>
          </p:cNvSpPr>
          <p:nvPr>
            <p:ph type="title"/>
          </p:nvPr>
        </p:nvSpPr>
        <p:spPr/>
        <p:txBody>
          <a:bodyPr rtlCol="0">
            <a:normAutofit/>
          </a:bodyPr>
          <a:lstStyle/>
          <a:p>
            <a:pPr>
              <a:defRPr/>
            </a:pPr>
            <a:r>
              <a:rPr lang="en-US" altLang="en-US" dirty="0"/>
              <a:t>Form 1098-T</a:t>
            </a:r>
          </a:p>
        </p:txBody>
      </p:sp>
      <p:sp>
        <p:nvSpPr>
          <p:cNvPr id="2" name="Rectangle 1"/>
          <p:cNvSpPr/>
          <p:nvPr/>
        </p:nvSpPr>
        <p:spPr bwMode="auto">
          <a:xfrm>
            <a:off x="4292838" y="2145393"/>
            <a:ext cx="1503805" cy="1073179"/>
          </a:xfrm>
          <a:prstGeom prst="rect">
            <a:avLst/>
          </a:prstGeom>
          <a:solidFill>
            <a:srgbClr val="00B0F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sz="1350">
              <a:solidFill>
                <a:srgbClr val="FFFFFF"/>
              </a:solidFill>
            </a:endParaRPr>
          </a:p>
        </p:txBody>
      </p:sp>
      <p:sp>
        <p:nvSpPr>
          <p:cNvPr id="138263" name="TextBox 2"/>
          <p:cNvSpPr txBox="1">
            <a:spLocks noChangeArrowheads="1"/>
          </p:cNvSpPr>
          <p:nvPr/>
        </p:nvSpPr>
        <p:spPr bwMode="auto">
          <a:xfrm>
            <a:off x="2077359" y="2319732"/>
            <a:ext cx="2282564"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eaLnBrk="1" hangingPunct="1">
              <a:spcBef>
                <a:spcPct val="0"/>
              </a:spcBef>
              <a:buClrTx/>
              <a:buSzTx/>
              <a:buFontTx/>
              <a:buNone/>
            </a:pPr>
            <a:r>
              <a:rPr lang="en-US" altLang="en-US" sz="1800" dirty="0">
                <a:solidFill>
                  <a:srgbClr val="3333FF"/>
                </a:solidFill>
                <a:cs typeface="Arial" panose="020B0604020202020204" pitchFamily="34" charset="0"/>
              </a:rPr>
              <a:t>   </a:t>
            </a:r>
            <a:r>
              <a:rPr lang="en-US" altLang="en-US" sz="2100" dirty="0">
                <a:solidFill>
                  <a:srgbClr val="3333FF"/>
                </a:solidFill>
                <a:cs typeface="Arial" panose="020B0604020202020204" pitchFamily="34" charset="0"/>
              </a:rPr>
              <a:t>Total Paid: Box 1</a:t>
            </a:r>
          </a:p>
        </p:txBody>
      </p:sp>
      <p:grpSp>
        <p:nvGrpSpPr>
          <p:cNvPr id="20" name="Group 19"/>
          <p:cNvGrpSpPr>
            <a:grpSpLocks/>
          </p:cNvGrpSpPr>
          <p:nvPr/>
        </p:nvGrpSpPr>
        <p:grpSpPr bwMode="auto">
          <a:xfrm>
            <a:off x="2575073" y="4845728"/>
            <a:ext cx="3228984" cy="1096454"/>
            <a:chOff x="1990273" y="5104682"/>
            <a:chExt cx="4291146" cy="1540810"/>
          </a:xfrm>
        </p:grpSpPr>
        <p:sp>
          <p:nvSpPr>
            <p:cNvPr id="6" name="Rectangle 5"/>
            <p:cNvSpPr/>
            <p:nvPr/>
          </p:nvSpPr>
          <p:spPr>
            <a:xfrm>
              <a:off x="2401018" y="5104682"/>
              <a:ext cx="3880401" cy="480919"/>
            </a:xfrm>
            <a:prstGeom prst="rect">
              <a:avLst/>
            </a:prstGeom>
            <a:solidFill>
              <a:srgbClr val="00B0F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sz="1350">
                <a:solidFill>
                  <a:srgbClr val="FFFFFF"/>
                </a:solidFill>
              </a:endParaRPr>
            </a:p>
          </p:txBody>
        </p:sp>
        <p:sp>
          <p:nvSpPr>
            <p:cNvPr id="138260" name="TextBox 6"/>
            <p:cNvSpPr txBox="1">
              <a:spLocks noChangeArrowheads="1"/>
            </p:cNvSpPr>
            <p:nvPr/>
          </p:nvSpPr>
          <p:spPr bwMode="auto">
            <a:xfrm>
              <a:off x="1990273" y="5737225"/>
              <a:ext cx="4195667" cy="90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lgn="ctr" eaLnBrk="1" hangingPunct="1">
                <a:spcBef>
                  <a:spcPct val="0"/>
                </a:spcBef>
                <a:buClrTx/>
                <a:buSzTx/>
                <a:buFontTx/>
                <a:buNone/>
              </a:pPr>
              <a:r>
                <a:rPr lang="en-US" altLang="en-US" sz="1800" dirty="0">
                  <a:solidFill>
                    <a:srgbClr val="3333FF"/>
                  </a:solidFill>
                  <a:cs typeface="Arial" panose="020B0604020202020204" pitchFamily="34" charset="0"/>
                </a:rPr>
                <a:t>Status Indicators: Boxes 8 and 9</a:t>
              </a:r>
            </a:p>
          </p:txBody>
        </p:sp>
      </p:grpSp>
      <p:grpSp>
        <p:nvGrpSpPr>
          <p:cNvPr id="18" name="Group 17"/>
          <p:cNvGrpSpPr>
            <a:grpSpLocks/>
          </p:cNvGrpSpPr>
          <p:nvPr/>
        </p:nvGrpSpPr>
        <p:grpSpPr bwMode="auto">
          <a:xfrm>
            <a:off x="5790755" y="1769332"/>
            <a:ext cx="3580031" cy="2360165"/>
            <a:chOff x="6168256" y="1273539"/>
            <a:chExt cx="4774467" cy="3146937"/>
          </a:xfrm>
        </p:grpSpPr>
        <p:sp>
          <p:nvSpPr>
            <p:cNvPr id="5" name="Rectangle 4"/>
            <p:cNvSpPr/>
            <p:nvPr/>
          </p:nvSpPr>
          <p:spPr>
            <a:xfrm>
              <a:off x="6185994" y="3710232"/>
              <a:ext cx="2022580" cy="710244"/>
            </a:xfrm>
            <a:prstGeom prst="rect">
              <a:avLst/>
            </a:prstGeom>
            <a:solidFill>
              <a:srgbClr val="FFC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sz="1350">
                <a:solidFill>
                  <a:srgbClr val="FFFFFF"/>
                </a:solidFill>
              </a:endParaRPr>
            </a:p>
          </p:txBody>
        </p:sp>
        <p:sp>
          <p:nvSpPr>
            <p:cNvPr id="138256" name="TextBox 3"/>
            <p:cNvSpPr txBox="1">
              <a:spLocks noChangeArrowheads="1"/>
            </p:cNvSpPr>
            <p:nvPr/>
          </p:nvSpPr>
          <p:spPr bwMode="auto">
            <a:xfrm>
              <a:off x="6168256" y="1273539"/>
              <a:ext cx="4774467" cy="538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eaLnBrk="1" hangingPunct="1">
                <a:spcBef>
                  <a:spcPct val="0"/>
                </a:spcBef>
                <a:buClrTx/>
                <a:buSzTx/>
                <a:buFontTx/>
                <a:buNone/>
              </a:pPr>
              <a:r>
                <a:rPr lang="en-US" altLang="en-US" sz="2025" dirty="0">
                  <a:solidFill>
                    <a:srgbClr val="3333FF"/>
                  </a:solidFill>
                  <a:cs typeface="Arial" panose="020B0604020202020204" pitchFamily="34" charset="0"/>
                </a:rPr>
                <a:t>Grants and Scholarships: Box 5</a:t>
              </a:r>
            </a:p>
          </p:txBody>
        </p:sp>
        <p:cxnSp>
          <p:nvCxnSpPr>
            <p:cNvPr id="13" name="Straight Arrow Connector 12"/>
            <p:cNvCxnSpPr>
              <a:cxnSpLocks/>
            </p:cNvCxnSpPr>
            <p:nvPr/>
          </p:nvCxnSpPr>
          <p:spPr>
            <a:xfrm rot="16200000" flipH="1">
              <a:off x="6798772" y="2749261"/>
              <a:ext cx="2179547" cy="37428"/>
            </a:xfrm>
            <a:prstGeom prst="straightConnector1">
              <a:avLst/>
            </a:prstGeom>
            <a:ln w="76200">
              <a:solidFill>
                <a:srgbClr val="3333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1" name="Group 20"/>
          <p:cNvGrpSpPr>
            <a:grpSpLocks/>
          </p:cNvGrpSpPr>
          <p:nvPr/>
        </p:nvGrpSpPr>
        <p:grpSpPr bwMode="auto">
          <a:xfrm>
            <a:off x="1878806" y="3590260"/>
            <a:ext cx="3917837" cy="1231205"/>
            <a:chOff x="1065915" y="3801163"/>
            <a:chExt cx="5245023" cy="1588659"/>
          </a:xfrm>
        </p:grpSpPr>
        <p:sp>
          <p:nvSpPr>
            <p:cNvPr id="8" name="Right Arrow 7"/>
            <p:cNvSpPr/>
            <p:nvPr/>
          </p:nvSpPr>
          <p:spPr>
            <a:xfrm>
              <a:off x="1065915" y="3980426"/>
              <a:ext cx="3179319" cy="484236"/>
            </a:xfrm>
            <a:prstGeom prst="rightArrow">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0" dirty="0"/>
                <a:t>Boxes 4 and 6 Out of Scope</a:t>
              </a:r>
            </a:p>
          </p:txBody>
        </p:sp>
        <p:sp>
          <p:nvSpPr>
            <p:cNvPr id="25" name="Rectangle 24"/>
            <p:cNvSpPr/>
            <p:nvPr/>
          </p:nvSpPr>
          <p:spPr>
            <a:xfrm>
              <a:off x="4315555" y="3801163"/>
              <a:ext cx="1995383" cy="1588659"/>
            </a:xfrm>
            <a:prstGeom prst="rect">
              <a:avLst/>
            </a:prstGeom>
            <a:solidFill>
              <a:srgbClr val="FF0000">
                <a:alpha val="2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sz="1350">
                <a:solidFill>
                  <a:srgbClr val="FFFFFF"/>
                </a:solidFill>
              </a:endParaRPr>
            </a:p>
          </p:txBody>
        </p:sp>
      </p:grpSp>
      <p:sp>
        <p:nvSpPr>
          <p:cNvPr id="4" name="TextBox 3"/>
          <p:cNvSpPr txBox="1">
            <a:spLocks noChangeArrowheads="1"/>
          </p:cNvSpPr>
          <p:nvPr/>
        </p:nvSpPr>
        <p:spPr bwMode="auto">
          <a:xfrm>
            <a:off x="1551214" y="2722339"/>
            <a:ext cx="2909617"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None/>
            </a:pPr>
            <a:r>
              <a:rPr lang="en-US" altLang="en-US" sz="1800" dirty="0">
                <a:solidFill>
                  <a:srgbClr val="3333FF"/>
                </a:solidFill>
                <a:cs typeface="Arial" panose="020B0604020202020204" pitchFamily="34" charset="0"/>
              </a:rPr>
              <a:t>  </a:t>
            </a:r>
            <a:r>
              <a:rPr lang="en-US" altLang="en-US" sz="2100" dirty="0">
                <a:solidFill>
                  <a:srgbClr val="3333FF"/>
                </a:solidFill>
                <a:cs typeface="Arial" panose="020B0604020202020204" pitchFamily="34" charset="0"/>
              </a:rPr>
              <a:t>Amounts billed: Box 2</a:t>
            </a:r>
            <a:endParaRPr lang="en-US" altLang="en-US" sz="2100" b="0" dirty="0">
              <a:cs typeface="Arial" panose="020B0604020202020204" pitchFamily="34" charset="0"/>
            </a:endParaRPr>
          </a:p>
        </p:txBody>
      </p:sp>
      <p:sp>
        <p:nvSpPr>
          <p:cNvPr id="11" name="Date Placeholder 10">
            <a:extLst>
              <a:ext uri="{FF2B5EF4-FFF2-40B4-BE49-F238E27FC236}">
                <a16:creationId xmlns:a16="http://schemas.microsoft.com/office/drawing/2014/main" id="{49DAD226-8A66-47B9-93CA-E1394453DDD0}"/>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341361940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826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8263" grpId="0"/>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p>
        </p:txBody>
      </p:sp>
      <p:sp>
        <p:nvSpPr>
          <p:cNvPr id="3" name="Slide Number Placeholder 2"/>
          <p:cNvSpPr>
            <a:spLocks noGrp="1"/>
          </p:cNvSpPr>
          <p:nvPr>
            <p:ph type="sldNum" sz="quarter" idx="4"/>
          </p:nvPr>
        </p:nvSpPr>
        <p:spPr>
          <a:xfrm>
            <a:off x="457204" y="6265308"/>
            <a:ext cx="702365" cy="365125"/>
          </a:xfrm>
        </p:spPr>
        <p:txBody>
          <a:bodyPr/>
          <a:lstStyle/>
          <a:p>
            <a:fld id="{73CEAB86-7856-441F-AB84-6AEC32692076}" type="slidenum">
              <a:rPr lang="en-US" altLang="en-US" smtClean="0"/>
              <a:pPr/>
              <a:t>48</a:t>
            </a:fld>
            <a:endParaRPr lang="en-US" altLang="en-US"/>
          </a:p>
        </p:txBody>
      </p:sp>
      <p:sp>
        <p:nvSpPr>
          <p:cNvPr id="135171" name="Content Placeholder 2"/>
          <p:cNvSpPr>
            <a:spLocks noGrp="1"/>
          </p:cNvSpPr>
          <p:nvPr>
            <p:ph sz="quarter" idx="12"/>
          </p:nvPr>
        </p:nvSpPr>
        <p:spPr/>
        <p:txBody>
          <a:bodyPr>
            <a:normAutofit/>
          </a:bodyPr>
          <a:lstStyle/>
          <a:p>
            <a:r>
              <a:rPr lang="en-US" altLang="en-US" dirty="0"/>
              <a:t>Refund of education expense claimed in a </a:t>
            </a:r>
            <a:r>
              <a:rPr lang="en-US" altLang="en-US" b="1" dirty="0"/>
              <a:t>prior year</a:t>
            </a:r>
          </a:p>
          <a:p>
            <a:pPr lvl="1"/>
            <a:r>
              <a:rPr lang="en-US" altLang="en-US" dirty="0"/>
              <a:t>Claimed as credit </a:t>
            </a:r>
          </a:p>
          <a:p>
            <a:pPr lvl="2"/>
            <a:r>
              <a:rPr lang="en-US" altLang="en-US" dirty="0"/>
              <a:t>May need to recapture – </a:t>
            </a:r>
            <a:r>
              <a:rPr lang="en-US" altLang="en-US" b="1" dirty="0"/>
              <a:t>out of scope</a:t>
            </a:r>
          </a:p>
          <a:p>
            <a:pPr lvl="1"/>
            <a:r>
              <a:rPr lang="en-US" altLang="en-US" dirty="0"/>
              <a:t>Claimed as an adjustment or deduction	</a:t>
            </a:r>
          </a:p>
          <a:p>
            <a:pPr lvl="2"/>
            <a:r>
              <a:rPr lang="en-US" altLang="en-US" dirty="0"/>
              <a:t>May need to include recovery in income</a:t>
            </a:r>
          </a:p>
          <a:p>
            <a:pPr lvl="2"/>
            <a:r>
              <a:rPr lang="en-US" altLang="en-US" dirty="0"/>
              <a:t>See Bogart recovery calculator </a:t>
            </a:r>
          </a:p>
          <a:p>
            <a:pPr lvl="3">
              <a:buNone/>
            </a:pPr>
            <a:endParaRPr lang="en-US" altLang="en-US" dirty="0"/>
          </a:p>
        </p:txBody>
      </p:sp>
      <p:sp>
        <p:nvSpPr>
          <p:cNvPr id="2" name="Title 1"/>
          <p:cNvSpPr>
            <a:spLocks noGrp="1"/>
          </p:cNvSpPr>
          <p:nvPr>
            <p:ph type="title"/>
          </p:nvPr>
        </p:nvSpPr>
        <p:spPr/>
        <p:txBody>
          <a:bodyPr>
            <a:normAutofit/>
          </a:bodyPr>
          <a:lstStyle/>
          <a:p>
            <a:r>
              <a:rPr lang="en-US" dirty="0"/>
              <a:t>Recovery of Prior Year’s Expenses</a:t>
            </a:r>
          </a:p>
        </p:txBody>
      </p:sp>
      <p:sp>
        <p:nvSpPr>
          <p:cNvPr id="4" name="Date Placeholder 3">
            <a:extLst>
              <a:ext uri="{FF2B5EF4-FFF2-40B4-BE49-F238E27FC236}">
                <a16:creationId xmlns:a16="http://schemas.microsoft.com/office/drawing/2014/main" id="{7D8F37EA-D505-4C57-8C0D-ADA40483615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2663627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dirty="0"/>
              <a:t>Review</a:t>
            </a:r>
          </a:p>
        </p:txBody>
      </p:sp>
      <p:sp>
        <p:nvSpPr>
          <p:cNvPr id="5" name="Title 4"/>
          <p:cNvSpPr>
            <a:spLocks noGrp="1"/>
          </p:cNvSpPr>
          <p:nvPr>
            <p:ph type="title"/>
          </p:nvPr>
        </p:nvSpPr>
        <p:spPr/>
        <p:txBody>
          <a:bodyPr/>
          <a:lstStyle/>
          <a:p>
            <a:r>
              <a:rPr lang="en-US" dirty="0"/>
              <a:t>Education Benefits</a:t>
            </a:r>
          </a:p>
        </p:txBody>
      </p:sp>
      <p:sp>
        <p:nvSpPr>
          <p:cNvPr id="2" name="Date Placeholder 1">
            <a:extLst>
              <a:ext uri="{FF2B5EF4-FFF2-40B4-BE49-F238E27FC236}">
                <a16:creationId xmlns:a16="http://schemas.microsoft.com/office/drawing/2014/main" id="{11CDF22D-F0FC-437B-9418-22858A2640BA}"/>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D23DF45B-A93A-4A87-B46C-78114345376B}"/>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72564C87-BB5B-4187-9C1B-B8D860618A42}"/>
              </a:ext>
            </a:extLst>
          </p:cNvPr>
          <p:cNvSpPr>
            <a:spLocks noGrp="1"/>
          </p:cNvSpPr>
          <p:nvPr>
            <p:ph type="sldNum" sz="quarter" idx="4"/>
          </p:nvPr>
        </p:nvSpPr>
        <p:spPr/>
        <p:txBody>
          <a:bodyPr/>
          <a:lstStyle/>
          <a:p>
            <a:fld id="{F56DB09B-2E1E-48D6-BF38-233787F9BAB1}" type="slidenum">
              <a:rPr lang="en-US" smtClean="0"/>
              <a:t>49</a:t>
            </a:fld>
            <a:endParaRPr lang="en-US"/>
          </a:p>
        </p:txBody>
      </p:sp>
    </p:spTree>
    <p:extLst>
      <p:ext uri="{BB962C8B-B14F-4D97-AF65-F5344CB8AC3E}">
        <p14:creationId xmlns:p14="http://schemas.microsoft.com/office/powerpoint/2010/main" val="1421890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5</a:t>
            </a:fld>
            <a:endParaRPr lang="en-US" altLang="en-US"/>
          </a:p>
        </p:txBody>
      </p:sp>
      <p:sp>
        <p:nvSpPr>
          <p:cNvPr id="14339" name="Content Placeholder 2"/>
          <p:cNvSpPr>
            <a:spLocks noGrp="1"/>
          </p:cNvSpPr>
          <p:nvPr>
            <p:ph sz="quarter" idx="12"/>
          </p:nvPr>
        </p:nvSpPr>
        <p:spPr/>
        <p:txBody>
          <a:bodyPr/>
          <a:lstStyle/>
          <a:p>
            <a:r>
              <a:rPr lang="en-US" altLang="en-US" dirty="0"/>
              <a:t>Tuition and fees must be paid to the school as a condition of enrollment</a:t>
            </a:r>
          </a:p>
          <a:p>
            <a:r>
              <a:rPr lang="en-US" altLang="en-US" dirty="0"/>
              <a:t>May include other expenses based on benefit claimed</a:t>
            </a:r>
          </a:p>
          <a:p>
            <a:pPr lvl="1">
              <a:buNone/>
            </a:pPr>
            <a:endParaRPr lang="en-US" altLang="en-US" dirty="0"/>
          </a:p>
        </p:txBody>
      </p:sp>
      <p:sp>
        <p:nvSpPr>
          <p:cNvPr id="7170" name="Title 1"/>
          <p:cNvSpPr>
            <a:spLocks noGrp="1"/>
          </p:cNvSpPr>
          <p:nvPr>
            <p:ph type="title"/>
          </p:nvPr>
        </p:nvSpPr>
        <p:spPr>
          <a:xfrm>
            <a:off x="800102" y="878876"/>
            <a:ext cx="7928262" cy="857250"/>
          </a:xfrm>
        </p:spPr>
        <p:txBody>
          <a:bodyPr>
            <a:normAutofit/>
          </a:bodyPr>
          <a:lstStyle/>
          <a:p>
            <a:r>
              <a:rPr lang="en-US" altLang="en-US" dirty="0"/>
              <a:t>Qualifying Education Expenses</a:t>
            </a:r>
          </a:p>
        </p:txBody>
      </p:sp>
      <p:sp>
        <p:nvSpPr>
          <p:cNvPr id="4" name="Date Placeholder 3">
            <a:extLst>
              <a:ext uri="{FF2B5EF4-FFF2-40B4-BE49-F238E27FC236}">
                <a16:creationId xmlns:a16="http://schemas.microsoft.com/office/drawing/2014/main" id="{9716D310-D871-4A17-B82D-0AAD1682DBC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4598505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50</a:t>
            </a:fld>
            <a:endParaRPr lang="en-US" altLang="en-US"/>
          </a:p>
        </p:txBody>
      </p:sp>
      <p:sp>
        <p:nvSpPr>
          <p:cNvPr id="136195" name="Content Placeholder 2"/>
          <p:cNvSpPr>
            <a:spLocks noGrp="1"/>
          </p:cNvSpPr>
          <p:nvPr>
            <p:ph sz="quarter" idx="12"/>
          </p:nvPr>
        </p:nvSpPr>
        <p:spPr>
          <a:xfrm>
            <a:off x="959125" y="2155962"/>
            <a:ext cx="7576103" cy="3300621"/>
          </a:xfrm>
        </p:spPr>
        <p:txBody>
          <a:bodyPr>
            <a:normAutofit/>
          </a:bodyPr>
          <a:lstStyle/>
          <a:p>
            <a:r>
              <a:rPr lang="en-US" altLang="en-US" dirty="0"/>
              <a:t>Complete federal and state returns prior to considering education expenses</a:t>
            </a:r>
          </a:p>
          <a:p>
            <a:r>
              <a:rPr lang="en-US" altLang="en-US" dirty="0"/>
              <a:t>Education Credits</a:t>
            </a:r>
          </a:p>
          <a:p>
            <a:pPr lvl="1"/>
            <a:r>
              <a:rPr lang="en-US" altLang="en-US" dirty="0"/>
              <a:t>American Opportunity – usually first 4 years</a:t>
            </a:r>
          </a:p>
          <a:p>
            <a:pPr lvl="1"/>
            <a:r>
              <a:rPr lang="en-US" altLang="en-US" dirty="0"/>
              <a:t>Lifetime Learning – for rest of your life</a:t>
            </a:r>
          </a:p>
          <a:p>
            <a:r>
              <a:rPr lang="en-US" altLang="en-US" dirty="0"/>
              <a:t>Student can choose to pay tax on unrestricted grants</a:t>
            </a:r>
          </a:p>
          <a:p>
            <a:pPr lvl="1"/>
            <a:r>
              <a:rPr lang="en-US" altLang="en-US" dirty="0"/>
              <a:t>Frees up expenses for education credit</a:t>
            </a:r>
          </a:p>
          <a:p>
            <a:pPr>
              <a:buFont typeface="Wingdings" panose="05000000000000000000" pitchFamily="2" charset="2"/>
              <a:buChar char="Ø"/>
            </a:pPr>
            <a:r>
              <a:rPr lang="en-US" altLang="en-US" sz="2850" dirty="0"/>
              <a:t>Use Bogart education calculator optimizer tab to determine most advantageous education credit</a:t>
            </a:r>
          </a:p>
          <a:p>
            <a:pPr lvl="1"/>
            <a:endParaRPr lang="en-US" altLang="en-US" dirty="0"/>
          </a:p>
        </p:txBody>
      </p:sp>
      <p:sp>
        <p:nvSpPr>
          <p:cNvPr id="141314" name="Title 1"/>
          <p:cNvSpPr>
            <a:spLocks noGrp="1"/>
          </p:cNvSpPr>
          <p:nvPr>
            <p:ph type="title"/>
          </p:nvPr>
        </p:nvSpPr>
        <p:spPr/>
        <p:txBody>
          <a:bodyPr/>
          <a:lstStyle/>
          <a:p>
            <a:r>
              <a:rPr lang="en-US" altLang="en-US"/>
              <a:t>Review of Education Benefits</a:t>
            </a:r>
            <a:endParaRPr lang="en-US" altLang="en-US" dirty="0"/>
          </a:p>
        </p:txBody>
      </p:sp>
      <p:sp>
        <p:nvSpPr>
          <p:cNvPr id="4" name="Date Placeholder 3">
            <a:extLst>
              <a:ext uri="{FF2B5EF4-FFF2-40B4-BE49-F238E27FC236}">
                <a16:creationId xmlns:a16="http://schemas.microsoft.com/office/drawing/2014/main" id="{0ECCE9AD-7FE1-4F36-B7B2-0A5ABD0900F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7607340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p>
        </p:txBody>
      </p:sp>
      <p:sp>
        <p:nvSpPr>
          <p:cNvPr id="2" name="Slide Number Placeholder 1"/>
          <p:cNvSpPr>
            <a:spLocks noGrp="1"/>
          </p:cNvSpPr>
          <p:nvPr>
            <p:ph type="sldNum" sz="quarter" idx="4"/>
          </p:nvPr>
        </p:nvSpPr>
        <p:spPr>
          <a:xfrm>
            <a:off x="457204" y="6265308"/>
            <a:ext cx="702365" cy="365125"/>
          </a:xfrm>
        </p:spPr>
        <p:txBody>
          <a:bodyPr/>
          <a:lstStyle/>
          <a:p>
            <a:fld id="{73CEAB86-7856-441F-AB84-6AEC32692076}" type="slidenum">
              <a:rPr lang="en-US" altLang="en-US" smtClean="0"/>
              <a:pPr/>
              <a:t>51</a:t>
            </a:fld>
            <a:endParaRPr lang="en-US" altLang="en-US"/>
          </a:p>
        </p:txBody>
      </p:sp>
      <p:sp>
        <p:nvSpPr>
          <p:cNvPr id="137219" name="Content Placeholder 2"/>
          <p:cNvSpPr>
            <a:spLocks noGrp="1"/>
          </p:cNvSpPr>
          <p:nvPr>
            <p:ph sz="quarter" idx="12"/>
          </p:nvPr>
        </p:nvSpPr>
        <p:spPr>
          <a:xfrm>
            <a:off x="959125" y="2178324"/>
            <a:ext cx="7315200" cy="3208063"/>
          </a:xfrm>
        </p:spPr>
        <p:txBody>
          <a:bodyPr>
            <a:normAutofit/>
          </a:bodyPr>
          <a:lstStyle/>
          <a:p>
            <a:r>
              <a:rPr lang="en-US" altLang="en-US" dirty="0"/>
              <a:t>Schedule C expense reduces self-employment tax and may be better (not able to optimize in Bogart calculator)</a:t>
            </a:r>
            <a:endParaRPr lang="en-US" dirty="0"/>
          </a:p>
          <a:p>
            <a:r>
              <a:rPr lang="en-US" altLang="en-US" dirty="0"/>
              <a:t>Let the taxpayer and student decide</a:t>
            </a:r>
          </a:p>
          <a:p>
            <a:pPr lvl="1"/>
            <a:r>
              <a:rPr lang="en-US" altLang="en-US" dirty="0"/>
              <a:t>Where to claim expenses</a:t>
            </a:r>
          </a:p>
          <a:p>
            <a:pPr lvl="1"/>
            <a:r>
              <a:rPr lang="en-US" altLang="en-US" dirty="0"/>
              <a:t>Whether to declare grant or scholarship as taxable</a:t>
            </a:r>
          </a:p>
          <a:p>
            <a:r>
              <a:rPr lang="en-US" altLang="en-US" dirty="0"/>
              <a:t>Taxable scholarship entered on student return</a:t>
            </a:r>
          </a:p>
          <a:p>
            <a:r>
              <a:rPr lang="en-US" altLang="en-US" dirty="0"/>
              <a:t>Credit entered on parent return when parent claiming student </a:t>
            </a:r>
          </a:p>
        </p:txBody>
      </p:sp>
      <p:sp>
        <p:nvSpPr>
          <p:cNvPr id="143362" name="Title 1"/>
          <p:cNvSpPr>
            <a:spLocks noGrp="1"/>
          </p:cNvSpPr>
          <p:nvPr>
            <p:ph type="title"/>
          </p:nvPr>
        </p:nvSpPr>
        <p:spPr/>
        <p:txBody>
          <a:bodyPr/>
          <a:lstStyle/>
          <a:p>
            <a:r>
              <a:rPr lang="en-US" altLang="en-US"/>
              <a:t>Review of Education Benefits</a:t>
            </a:r>
          </a:p>
        </p:txBody>
      </p:sp>
      <p:sp>
        <p:nvSpPr>
          <p:cNvPr id="4" name="Date Placeholder 3">
            <a:extLst>
              <a:ext uri="{FF2B5EF4-FFF2-40B4-BE49-F238E27FC236}">
                <a16:creationId xmlns:a16="http://schemas.microsoft.com/office/drawing/2014/main" id="{04D850B5-0629-48D5-83A5-B499B7EB6CB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8156817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NTTC Training ala NJ – TY2019</a:t>
            </a:r>
          </a:p>
        </p:txBody>
      </p:sp>
      <p:sp>
        <p:nvSpPr>
          <p:cNvPr id="3" name="Slide Number Placeholder 2"/>
          <p:cNvSpPr>
            <a:spLocks noGrp="1"/>
          </p:cNvSpPr>
          <p:nvPr>
            <p:ph type="sldNum" sz="quarter" idx="12"/>
          </p:nvPr>
        </p:nvSpPr>
        <p:spPr/>
        <p:txBody>
          <a:bodyPr/>
          <a:lstStyle/>
          <a:p>
            <a:fld id="{71B042FB-C5A0-4140-9EC3-E8F3BDEE7242}" type="slidenum">
              <a:rPr lang="en-US" smtClean="0"/>
              <a:pPr/>
              <a:t>52</a:t>
            </a:fld>
            <a:endParaRPr lang="en-US"/>
          </a:p>
        </p:txBody>
      </p:sp>
      <p:sp>
        <p:nvSpPr>
          <p:cNvPr id="5" name="Title 4"/>
          <p:cNvSpPr>
            <a:spLocks noGrp="1"/>
          </p:cNvSpPr>
          <p:nvPr>
            <p:ph type="title"/>
          </p:nvPr>
        </p:nvSpPr>
        <p:spPr/>
        <p:txBody>
          <a:bodyPr/>
          <a:lstStyle/>
          <a:p>
            <a:r>
              <a:rPr lang="en-US"/>
              <a:t>Education Benefits</a:t>
            </a:r>
            <a:endParaRPr lang="en-US" dirty="0"/>
          </a:p>
        </p:txBody>
      </p:sp>
      <p:pic>
        <p:nvPicPr>
          <p:cNvPr id="7" name="Picture 6" descr="Life of an Educator: Top 10 questions to ask yourself in 20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9146" y="2030964"/>
            <a:ext cx="3401915" cy="3532999"/>
          </a:xfrm>
          <a:prstGeom prst="rect">
            <a:avLst/>
          </a:prstGeom>
        </p:spPr>
      </p:pic>
      <p:sp>
        <p:nvSpPr>
          <p:cNvPr id="4" name="Date Placeholder 3">
            <a:extLst>
              <a:ext uri="{FF2B5EF4-FFF2-40B4-BE49-F238E27FC236}">
                <a16:creationId xmlns:a16="http://schemas.microsoft.com/office/drawing/2014/main" id="{0BFF9310-83AE-4F2D-B4E9-0D6488001A48}"/>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244197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p>
        </p:txBody>
      </p:sp>
      <p:sp>
        <p:nvSpPr>
          <p:cNvPr id="3" name="Slide Number Placeholder 2"/>
          <p:cNvSpPr>
            <a:spLocks noGrp="1"/>
          </p:cNvSpPr>
          <p:nvPr>
            <p:ph type="sldNum" sz="quarter" idx="4"/>
          </p:nvPr>
        </p:nvSpPr>
        <p:spPr>
          <a:xfrm>
            <a:off x="457204" y="6265308"/>
            <a:ext cx="702365" cy="365125"/>
          </a:xfrm>
        </p:spPr>
        <p:txBody>
          <a:bodyPr/>
          <a:lstStyle/>
          <a:p>
            <a:fld id="{73CEAB86-7856-441F-AB84-6AEC32692076}" type="slidenum">
              <a:rPr lang="en-US" altLang="en-US" smtClean="0"/>
              <a:pPr/>
              <a:t>6</a:t>
            </a:fld>
            <a:endParaRPr lang="en-US" altLang="en-US"/>
          </a:p>
        </p:txBody>
      </p:sp>
      <p:sp>
        <p:nvSpPr>
          <p:cNvPr id="8195" name="Rectangle 2"/>
          <p:cNvSpPr>
            <a:spLocks noGrp="1" noChangeArrowheads="1"/>
          </p:cNvSpPr>
          <p:nvPr>
            <p:ph sz="quarter" idx="12"/>
          </p:nvPr>
        </p:nvSpPr>
        <p:spPr/>
        <p:txBody>
          <a:bodyPr>
            <a:normAutofit/>
          </a:bodyPr>
          <a:lstStyle/>
          <a:p>
            <a:r>
              <a:rPr lang="en-US" altLang="en-US" dirty="0"/>
              <a:t>Never includes insurance or student health fees  </a:t>
            </a:r>
          </a:p>
          <a:p>
            <a:pPr lvl="1"/>
            <a:r>
              <a:rPr lang="en-US" altLang="en-US" dirty="0"/>
              <a:t>May be itemized deduction</a:t>
            </a:r>
            <a:endParaRPr lang="en-US" dirty="0"/>
          </a:p>
          <a:p>
            <a:r>
              <a:rPr lang="en-US" altLang="en-US" dirty="0"/>
              <a:t>Rarely includes room and board</a:t>
            </a:r>
          </a:p>
          <a:p>
            <a:pPr lvl="1"/>
            <a:r>
              <a:rPr lang="en-US" dirty="0"/>
              <a:t>Exceptions if at least half-time student for</a:t>
            </a:r>
          </a:p>
          <a:p>
            <a:pPr lvl="2"/>
            <a:r>
              <a:rPr lang="en-US" dirty="0"/>
              <a:t>Education Savings Account (ESA), Qualified Tuition Plans (QTP), and exception to 10% tax on early IRA withdrawal</a:t>
            </a:r>
          </a:p>
          <a:p>
            <a:r>
              <a:rPr lang="en-US" dirty="0"/>
              <a:t>Rarely includes transportation and parking fees</a:t>
            </a:r>
          </a:p>
          <a:p>
            <a:pPr lvl="1"/>
            <a:r>
              <a:rPr lang="en-US" dirty="0"/>
              <a:t>Exception: used as business expense</a:t>
            </a:r>
          </a:p>
          <a:p>
            <a:endParaRPr lang="en-US" dirty="0"/>
          </a:p>
          <a:p>
            <a:pPr lvl="2"/>
            <a:endParaRPr lang="en-US" dirty="0"/>
          </a:p>
        </p:txBody>
      </p:sp>
      <p:sp>
        <p:nvSpPr>
          <p:cNvPr id="8194" name="Rectangle 1"/>
          <p:cNvSpPr>
            <a:spLocks noGrp="1" noChangeArrowheads="1"/>
          </p:cNvSpPr>
          <p:nvPr>
            <p:ph type="title"/>
          </p:nvPr>
        </p:nvSpPr>
        <p:spPr/>
        <p:txBody>
          <a:bodyPr>
            <a:normAutofit/>
          </a:bodyPr>
          <a:lstStyle/>
          <a:p>
            <a:r>
              <a:rPr lang="en-US" altLang="en-US" dirty="0"/>
              <a:t>Qualifying Expenses</a:t>
            </a:r>
          </a:p>
        </p:txBody>
      </p:sp>
      <p:sp>
        <p:nvSpPr>
          <p:cNvPr id="4" name="Date Placeholder 3">
            <a:extLst>
              <a:ext uri="{FF2B5EF4-FFF2-40B4-BE49-F238E27FC236}">
                <a16:creationId xmlns:a16="http://schemas.microsoft.com/office/drawing/2014/main" id="{B2DC6C65-5EE5-49D5-8D86-CA050A5EA75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48334767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p>
        </p:txBody>
      </p:sp>
      <p:sp>
        <p:nvSpPr>
          <p:cNvPr id="3" name="Slide Number Placeholder 2"/>
          <p:cNvSpPr>
            <a:spLocks noGrp="1"/>
          </p:cNvSpPr>
          <p:nvPr>
            <p:ph type="sldNum" sz="quarter" idx="4"/>
          </p:nvPr>
        </p:nvSpPr>
        <p:spPr>
          <a:xfrm>
            <a:off x="457204" y="6265308"/>
            <a:ext cx="702365" cy="365125"/>
          </a:xfrm>
        </p:spPr>
        <p:txBody>
          <a:bodyPr/>
          <a:lstStyle/>
          <a:p>
            <a:fld id="{73CEAB86-7856-441F-AB84-6AEC32692076}" type="slidenum">
              <a:rPr lang="en-US" altLang="en-US" smtClean="0"/>
              <a:pPr/>
              <a:t>7</a:t>
            </a:fld>
            <a:endParaRPr lang="en-US" altLang="en-US"/>
          </a:p>
        </p:txBody>
      </p:sp>
      <p:sp>
        <p:nvSpPr>
          <p:cNvPr id="7" name="Content Placeholder 6"/>
          <p:cNvSpPr>
            <a:spLocks noGrp="1"/>
          </p:cNvSpPr>
          <p:nvPr>
            <p:ph sz="quarter" idx="12"/>
          </p:nvPr>
        </p:nvSpPr>
        <p:spPr/>
        <p:txBody>
          <a:bodyPr>
            <a:normAutofit/>
          </a:bodyPr>
          <a:lstStyle/>
          <a:p>
            <a:r>
              <a:rPr lang="en-US" dirty="0"/>
              <a:t>Use the Bogart Education Calculator</a:t>
            </a:r>
          </a:p>
          <a:p>
            <a:pPr lvl="1"/>
            <a:r>
              <a:rPr lang="en-US" dirty="0"/>
              <a:t>To determine most advantageous education benefit available with unrestricted scholarships or grants 	</a:t>
            </a:r>
          </a:p>
          <a:p>
            <a:pPr lvl="1"/>
            <a:r>
              <a:rPr lang="en-US" dirty="0"/>
              <a:t>Video instructions Tab 1 </a:t>
            </a:r>
          </a:p>
          <a:p>
            <a:pPr lvl="1"/>
            <a:r>
              <a:rPr lang="en-US" b="1" dirty="0"/>
              <a:t>Use Optimizer tab to calculate most advantageous benefit</a:t>
            </a:r>
          </a:p>
        </p:txBody>
      </p:sp>
      <p:sp>
        <p:nvSpPr>
          <p:cNvPr id="6" name="Title 5"/>
          <p:cNvSpPr>
            <a:spLocks noGrp="1"/>
          </p:cNvSpPr>
          <p:nvPr>
            <p:ph type="title"/>
          </p:nvPr>
        </p:nvSpPr>
        <p:spPr/>
        <p:txBody>
          <a:bodyPr>
            <a:normAutofit/>
          </a:bodyPr>
          <a:lstStyle/>
          <a:p>
            <a:r>
              <a:rPr lang="en-US" dirty="0"/>
              <a:t>Bogart Education Calculator</a:t>
            </a:r>
          </a:p>
        </p:txBody>
      </p:sp>
      <p:sp>
        <p:nvSpPr>
          <p:cNvPr id="4" name="Date Placeholder 3">
            <a:extLst>
              <a:ext uri="{FF2B5EF4-FFF2-40B4-BE49-F238E27FC236}">
                <a16:creationId xmlns:a16="http://schemas.microsoft.com/office/drawing/2014/main" id="{4DD8B042-E606-4FDD-8152-DC63DF3F288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694892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NTTC Training ala NJ – TY2019</a:t>
            </a:r>
          </a:p>
        </p:txBody>
      </p:sp>
      <p:sp>
        <p:nvSpPr>
          <p:cNvPr id="3" name="Slide Number Placeholder 2"/>
          <p:cNvSpPr>
            <a:spLocks noGrp="1"/>
          </p:cNvSpPr>
          <p:nvPr>
            <p:ph type="sldNum" sz="quarter" idx="12"/>
          </p:nvPr>
        </p:nvSpPr>
        <p:spPr/>
        <p:txBody>
          <a:bodyPr/>
          <a:lstStyle/>
          <a:p>
            <a:fld id="{73CEAB86-7856-441F-AB84-6AEC32692076}" type="slidenum">
              <a:rPr lang="en-US" altLang="en-US" smtClean="0"/>
              <a:pPr/>
              <a:t>8</a:t>
            </a:fld>
            <a:endParaRPr lang="en-US" altLang="en-US"/>
          </a:p>
        </p:txBody>
      </p:sp>
      <p:sp>
        <p:nvSpPr>
          <p:cNvPr id="4" name="Content Placeholder 3"/>
          <p:cNvSpPr>
            <a:spLocks noGrp="1"/>
          </p:cNvSpPr>
          <p:nvPr>
            <p:ph type="body" sz="quarter" idx="15"/>
          </p:nvPr>
        </p:nvSpPr>
        <p:spPr/>
        <p:txBody>
          <a:bodyPr>
            <a:normAutofit/>
          </a:bodyPr>
          <a:lstStyle/>
          <a:p>
            <a:r>
              <a:rPr lang="en-US" dirty="0"/>
              <a:t>Scholarships and grants not taxable</a:t>
            </a:r>
          </a:p>
          <a:p>
            <a:r>
              <a:rPr lang="en-US" dirty="0"/>
              <a:t>Two possible credits: American Opportunity and Lifetime Learning</a:t>
            </a:r>
          </a:p>
          <a:p>
            <a:r>
              <a:rPr lang="en-US" dirty="0"/>
              <a:t>Student Loan interest deduction</a:t>
            </a:r>
          </a:p>
          <a:p>
            <a:pPr>
              <a:buNone/>
            </a:pPr>
            <a:endParaRPr lang="en-US" dirty="0"/>
          </a:p>
          <a:p>
            <a:pPr lvl="1">
              <a:spcBef>
                <a:spcPts val="450"/>
              </a:spcBef>
            </a:pPr>
            <a:endParaRPr lang="en-US" dirty="0"/>
          </a:p>
        </p:txBody>
      </p:sp>
      <p:sp>
        <p:nvSpPr>
          <p:cNvPr id="7" name="Text Placeholder 6"/>
          <p:cNvSpPr>
            <a:spLocks noGrp="1"/>
          </p:cNvSpPr>
          <p:nvPr>
            <p:ph type="body" sz="quarter" idx="16"/>
          </p:nvPr>
        </p:nvSpPr>
        <p:spPr/>
        <p:txBody>
          <a:bodyPr>
            <a:normAutofit/>
          </a:bodyPr>
          <a:lstStyle/>
          <a:p>
            <a:r>
              <a:rPr lang="en-US" dirty="0"/>
              <a:t>Withdrawals from education savings account not taxable  </a:t>
            </a:r>
          </a:p>
          <a:p>
            <a:r>
              <a:rPr lang="en-US" dirty="0"/>
              <a:t>Reduce additional tax on IRA early distributions</a:t>
            </a:r>
          </a:p>
          <a:p>
            <a:pPr lvl="1">
              <a:spcBef>
                <a:spcPts val="450"/>
              </a:spcBef>
            </a:pPr>
            <a:r>
              <a:rPr lang="en-US" dirty="0"/>
              <a:t>Other Taxes lesson</a:t>
            </a:r>
          </a:p>
          <a:p>
            <a:r>
              <a:rPr lang="en-US" dirty="0"/>
              <a:t>Deduction on Schedule C if related to business </a:t>
            </a:r>
          </a:p>
          <a:p>
            <a:pPr lvl="1">
              <a:spcBef>
                <a:spcPts val="450"/>
              </a:spcBef>
            </a:pPr>
            <a:r>
              <a:rPr lang="en-US" dirty="0"/>
              <a:t>Business Income lesson</a:t>
            </a:r>
          </a:p>
          <a:p>
            <a:endParaRPr lang="en-US" dirty="0"/>
          </a:p>
        </p:txBody>
      </p:sp>
      <p:sp>
        <p:nvSpPr>
          <p:cNvPr id="5" name="Title 4"/>
          <p:cNvSpPr>
            <a:spLocks noGrp="1"/>
          </p:cNvSpPr>
          <p:nvPr>
            <p:ph type="title"/>
          </p:nvPr>
        </p:nvSpPr>
        <p:spPr/>
        <p:txBody>
          <a:bodyPr/>
          <a:lstStyle/>
          <a:p>
            <a:r>
              <a:rPr lang="en-US" dirty="0"/>
              <a:t>Education Tax Benefits</a:t>
            </a:r>
          </a:p>
        </p:txBody>
      </p:sp>
      <p:sp>
        <p:nvSpPr>
          <p:cNvPr id="6" name="Rectangle 5"/>
          <p:cNvSpPr/>
          <p:nvPr/>
        </p:nvSpPr>
        <p:spPr>
          <a:xfrm>
            <a:off x="7233682" y="1588757"/>
            <a:ext cx="1442729" cy="600164"/>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4012 Tab J</a:t>
            </a:r>
          </a:p>
        </p:txBody>
      </p:sp>
      <p:sp>
        <p:nvSpPr>
          <p:cNvPr id="8" name="Date Placeholder 7">
            <a:extLst>
              <a:ext uri="{FF2B5EF4-FFF2-40B4-BE49-F238E27FC236}">
                <a16:creationId xmlns:a16="http://schemas.microsoft.com/office/drawing/2014/main" id="{4381CFDE-72C0-4916-AF55-94189E311B12}"/>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317254916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ubtitle 6"/>
          <p:cNvSpPr>
            <a:spLocks noGrp="1"/>
          </p:cNvSpPr>
          <p:nvPr>
            <p:ph type="subTitle" idx="1"/>
          </p:nvPr>
        </p:nvSpPr>
        <p:spPr/>
        <p:txBody>
          <a:bodyPr/>
          <a:lstStyle/>
          <a:p>
            <a:r>
              <a:rPr lang="en-US" altLang="en-US" dirty="0"/>
              <a:t>Grants and Scholarships</a:t>
            </a:r>
          </a:p>
        </p:txBody>
      </p:sp>
      <p:sp>
        <p:nvSpPr>
          <p:cNvPr id="14338" name="Title 5"/>
          <p:cNvSpPr>
            <a:spLocks noGrp="1"/>
          </p:cNvSpPr>
          <p:nvPr>
            <p:ph type="title"/>
          </p:nvPr>
        </p:nvSpPr>
        <p:spPr/>
        <p:txBody>
          <a:bodyPr/>
          <a:lstStyle/>
          <a:p>
            <a:br>
              <a:rPr lang="en-US" altLang="en-US" dirty="0"/>
            </a:br>
            <a:r>
              <a:rPr lang="en-US" altLang="en-US" dirty="0"/>
              <a:t>Education Benefits</a:t>
            </a:r>
            <a:br>
              <a:rPr lang="en-US" altLang="en-US" dirty="0"/>
            </a:br>
            <a:r>
              <a:rPr lang="en-US" altLang="en-US" dirty="0"/>
              <a:t> </a:t>
            </a:r>
          </a:p>
        </p:txBody>
      </p:sp>
      <p:sp>
        <p:nvSpPr>
          <p:cNvPr id="2" name="Date Placeholder 1">
            <a:extLst>
              <a:ext uri="{FF2B5EF4-FFF2-40B4-BE49-F238E27FC236}">
                <a16:creationId xmlns:a16="http://schemas.microsoft.com/office/drawing/2014/main" id="{EA9BC82D-C25F-476B-8133-43246D3B276D}"/>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ECCAA652-2918-4B91-998B-301E32731952}"/>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7B89DB78-97F5-4472-9768-5D2BBC04DD9C}"/>
              </a:ext>
            </a:extLst>
          </p:cNvPr>
          <p:cNvSpPr>
            <a:spLocks noGrp="1"/>
          </p:cNvSpPr>
          <p:nvPr>
            <p:ph type="sldNum" sz="quarter" idx="4"/>
          </p:nvPr>
        </p:nvSpPr>
        <p:spPr/>
        <p:txBody>
          <a:bodyPr/>
          <a:lstStyle/>
          <a:p>
            <a:fld id="{F56DB09B-2E1E-48D6-BF38-233787F9BAB1}" type="slidenum">
              <a:rPr lang="en-US" smtClean="0"/>
              <a:t>9</a:t>
            </a:fld>
            <a:endParaRPr lang="en-US"/>
          </a:p>
        </p:txBody>
      </p:sp>
    </p:spTree>
    <p:extLst>
      <p:ext uri="{BB962C8B-B14F-4D97-AF65-F5344CB8AC3E}">
        <p14:creationId xmlns:p14="http://schemas.microsoft.com/office/powerpoint/2010/main" val="2375891895"/>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st0.pptx" id="{CC562863-BD57-406F-98B2-9724686E7091}" vid="{C13A453C-3A0E-4BA4-B766-C0BD3EBB30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NTTC</Template>
  <TotalTime>14</TotalTime>
  <Words>3312</Words>
  <Application>Microsoft Office PowerPoint</Application>
  <PresentationFormat>On-screen Show (4:3)</PresentationFormat>
  <Paragraphs>533</Paragraphs>
  <Slides>52</Slides>
  <Notes>52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Wingdings</vt:lpstr>
      <vt:lpstr>Default Theme</vt:lpstr>
      <vt:lpstr>Education Benefits </vt:lpstr>
      <vt:lpstr>Lesson Topics</vt:lpstr>
      <vt:lpstr>Education Benefits</vt:lpstr>
      <vt:lpstr>Qualified Education Institution</vt:lpstr>
      <vt:lpstr>Qualifying Education Expenses</vt:lpstr>
      <vt:lpstr>Qualifying Expenses</vt:lpstr>
      <vt:lpstr>Bogart Education Calculator</vt:lpstr>
      <vt:lpstr>Education Tax Benefits</vt:lpstr>
      <vt:lpstr> Education Benefits  </vt:lpstr>
      <vt:lpstr>Non-Taxable Grants and Scholarships</vt:lpstr>
      <vt:lpstr>Taxable Grants and Scholarships</vt:lpstr>
      <vt:lpstr>Unrestricted Grants and Scholarships</vt:lpstr>
      <vt:lpstr>Taxable Grants and Scholarships</vt:lpstr>
      <vt:lpstr>Education Credits</vt:lpstr>
      <vt:lpstr>Education Credits</vt:lpstr>
      <vt:lpstr>Rules for Both Credits</vt:lpstr>
      <vt:lpstr>Rules for Both Credits</vt:lpstr>
      <vt:lpstr>Qualified Expenses for Both Credits</vt:lpstr>
      <vt:lpstr>Qualified Expenses for Both Credits</vt:lpstr>
      <vt:lpstr>American Opportunity Credit </vt:lpstr>
      <vt:lpstr>AOC Calculation</vt:lpstr>
      <vt:lpstr>AOC Calculation</vt:lpstr>
      <vt:lpstr>AOC Requirements</vt:lpstr>
      <vt:lpstr>AOC Qualified Expenses</vt:lpstr>
      <vt:lpstr>Computers as a Qualifying Expense</vt:lpstr>
      <vt:lpstr>Lifetime Learning Credit</vt:lpstr>
      <vt:lpstr>Lifetime Learning Credit</vt:lpstr>
      <vt:lpstr>Lifetime Learning Credit</vt:lpstr>
      <vt:lpstr>Lifetime Learning Credit Qualified Expenses</vt:lpstr>
      <vt:lpstr>Education Credits Quiz 1 </vt:lpstr>
      <vt:lpstr>Education Credits Quiz 1 – Part 2</vt:lpstr>
      <vt:lpstr>Education Credits Quiz 2 </vt:lpstr>
      <vt:lpstr>Education Credits Quiz 3 </vt:lpstr>
      <vt:lpstr>Education Credits Quiz 4 </vt:lpstr>
      <vt:lpstr>Education Benefits</vt:lpstr>
      <vt:lpstr>Coverdell Education Savings Account (ESA)</vt:lpstr>
      <vt:lpstr>ESA Qualifying Expenses</vt:lpstr>
      <vt:lpstr>Qualifying Tuition Program (QTP)</vt:lpstr>
      <vt:lpstr>QTP Qualifying expenses</vt:lpstr>
      <vt:lpstr>Reduce Additional Tax on IRA Early Distribution</vt:lpstr>
      <vt:lpstr>Employer-Provided Educational Assistance</vt:lpstr>
      <vt:lpstr>Veterans’ Educational Assistance  </vt:lpstr>
      <vt:lpstr>Education Savings Bond Program</vt:lpstr>
      <vt:lpstr>Education Benefits</vt:lpstr>
      <vt:lpstr>Form 1098-T</vt:lpstr>
      <vt:lpstr>Form 1098-T</vt:lpstr>
      <vt:lpstr>Form 1098-T</vt:lpstr>
      <vt:lpstr>Recovery of Prior Year’s Expenses</vt:lpstr>
      <vt:lpstr>Education Benefits</vt:lpstr>
      <vt:lpstr>Review of Education Benefits</vt:lpstr>
      <vt:lpstr>Review of Education Benefits</vt:lpstr>
      <vt:lpstr>Education Benefits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dc:title>
  <dc:creator>Al TP4F</dc:creator>
  <cp:lastModifiedBy>Al TP4F</cp:lastModifiedBy>
  <cp:revision>4</cp:revision>
  <dcterms:created xsi:type="dcterms:W3CDTF">2019-11-27T20:06:40Z</dcterms:created>
  <dcterms:modified xsi:type="dcterms:W3CDTF">2019-11-27T22:09:40Z</dcterms:modified>
</cp:coreProperties>
</file>